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6"/>
  </p:normalViewPr>
  <p:slideViewPr>
    <p:cSldViewPr snapToGrid="0">
      <p:cViewPr varScale="1">
        <p:scale>
          <a:sx n="105" d="100"/>
          <a:sy n="105"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5F5C-C8A7-4D29-B2FC-8AD286FB75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4401DC-D795-4E5E-A2FA-A5295542E5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8B163-A9B8-4F0A-AD4B-73D41C04578D}"/>
              </a:ext>
            </a:extLst>
          </p:cNvPr>
          <p:cNvSpPr>
            <a:spLocks noGrp="1"/>
          </p:cNvSpPr>
          <p:nvPr>
            <p:ph type="dt" sz="half" idx="10"/>
          </p:nvPr>
        </p:nvSpPr>
        <p:spPr/>
        <p:txBody>
          <a:bodyPr/>
          <a:lstStyle/>
          <a:p>
            <a:fld id="{D0930DA6-B8AA-46C5-9046-538FEBCEFA37}" type="datetimeFigureOut">
              <a:rPr lang="en-US" smtClean="0"/>
              <a:t>10/3/19</a:t>
            </a:fld>
            <a:endParaRPr lang="en-US"/>
          </a:p>
        </p:txBody>
      </p:sp>
      <p:sp>
        <p:nvSpPr>
          <p:cNvPr id="5" name="Footer Placeholder 4">
            <a:extLst>
              <a:ext uri="{FF2B5EF4-FFF2-40B4-BE49-F238E27FC236}">
                <a16:creationId xmlns:a16="http://schemas.microsoft.com/office/drawing/2014/main" id="{5E286F40-36A2-48A4-877B-7A237AE7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E3753-7667-46C3-82F6-80FB4F49D3CB}"/>
              </a:ext>
            </a:extLst>
          </p:cNvPr>
          <p:cNvSpPr>
            <a:spLocks noGrp="1"/>
          </p:cNvSpPr>
          <p:nvPr>
            <p:ph type="sldNum" sz="quarter" idx="12"/>
          </p:nvPr>
        </p:nvSpPr>
        <p:spPr/>
        <p:txBody>
          <a:bodyPr/>
          <a:lstStyle/>
          <a:p>
            <a:fld id="{9CDADB7E-D2E8-4989-B71A-A3795EFD74EA}" type="slidenum">
              <a:rPr lang="en-US" smtClean="0"/>
              <a:t>‹#›</a:t>
            </a:fld>
            <a:endParaRPr lang="en-US"/>
          </a:p>
        </p:txBody>
      </p:sp>
    </p:spTree>
    <p:extLst>
      <p:ext uri="{BB962C8B-B14F-4D97-AF65-F5344CB8AC3E}">
        <p14:creationId xmlns:p14="http://schemas.microsoft.com/office/powerpoint/2010/main" val="6652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2CCC-4896-4FC9-A396-E9F919C9C5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CF670-A647-4993-B009-56DB936BEC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46AE2-7592-4D9E-9887-6CF9B7EB9A7B}"/>
              </a:ext>
            </a:extLst>
          </p:cNvPr>
          <p:cNvSpPr>
            <a:spLocks noGrp="1"/>
          </p:cNvSpPr>
          <p:nvPr>
            <p:ph type="dt" sz="half" idx="10"/>
          </p:nvPr>
        </p:nvSpPr>
        <p:spPr/>
        <p:txBody>
          <a:bodyPr/>
          <a:lstStyle/>
          <a:p>
            <a:fld id="{D0930DA6-B8AA-46C5-9046-538FEBCEFA37}" type="datetimeFigureOut">
              <a:rPr lang="en-US" smtClean="0"/>
              <a:t>10/3/19</a:t>
            </a:fld>
            <a:endParaRPr lang="en-US"/>
          </a:p>
        </p:txBody>
      </p:sp>
      <p:sp>
        <p:nvSpPr>
          <p:cNvPr id="5" name="Footer Placeholder 4">
            <a:extLst>
              <a:ext uri="{FF2B5EF4-FFF2-40B4-BE49-F238E27FC236}">
                <a16:creationId xmlns:a16="http://schemas.microsoft.com/office/drawing/2014/main" id="{69BA1138-7C33-4B95-9743-761700433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4719C-28D9-46F8-9DB2-C2A56EB78929}"/>
              </a:ext>
            </a:extLst>
          </p:cNvPr>
          <p:cNvSpPr>
            <a:spLocks noGrp="1"/>
          </p:cNvSpPr>
          <p:nvPr>
            <p:ph type="sldNum" sz="quarter" idx="12"/>
          </p:nvPr>
        </p:nvSpPr>
        <p:spPr/>
        <p:txBody>
          <a:bodyPr/>
          <a:lstStyle/>
          <a:p>
            <a:fld id="{9CDADB7E-D2E8-4989-B71A-A3795EFD74EA}" type="slidenum">
              <a:rPr lang="en-US" smtClean="0"/>
              <a:t>‹#›</a:t>
            </a:fld>
            <a:endParaRPr lang="en-US"/>
          </a:p>
        </p:txBody>
      </p:sp>
    </p:spTree>
    <p:extLst>
      <p:ext uri="{BB962C8B-B14F-4D97-AF65-F5344CB8AC3E}">
        <p14:creationId xmlns:p14="http://schemas.microsoft.com/office/powerpoint/2010/main" val="97226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171266-6810-4257-896F-3D825599D1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F7D4BA-169E-4122-AE90-967F7EB7C8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4B38A-15A4-436A-B08B-6FB5AE8F4CAB}"/>
              </a:ext>
            </a:extLst>
          </p:cNvPr>
          <p:cNvSpPr>
            <a:spLocks noGrp="1"/>
          </p:cNvSpPr>
          <p:nvPr>
            <p:ph type="dt" sz="half" idx="10"/>
          </p:nvPr>
        </p:nvSpPr>
        <p:spPr/>
        <p:txBody>
          <a:bodyPr/>
          <a:lstStyle/>
          <a:p>
            <a:fld id="{D0930DA6-B8AA-46C5-9046-538FEBCEFA37}" type="datetimeFigureOut">
              <a:rPr lang="en-US" smtClean="0"/>
              <a:t>10/3/19</a:t>
            </a:fld>
            <a:endParaRPr lang="en-US"/>
          </a:p>
        </p:txBody>
      </p:sp>
      <p:sp>
        <p:nvSpPr>
          <p:cNvPr id="5" name="Footer Placeholder 4">
            <a:extLst>
              <a:ext uri="{FF2B5EF4-FFF2-40B4-BE49-F238E27FC236}">
                <a16:creationId xmlns:a16="http://schemas.microsoft.com/office/drawing/2014/main" id="{62FD2D2E-C022-479A-9DA2-D2DFAF04D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07302-7A2E-409F-A81A-DA3371748250}"/>
              </a:ext>
            </a:extLst>
          </p:cNvPr>
          <p:cNvSpPr>
            <a:spLocks noGrp="1"/>
          </p:cNvSpPr>
          <p:nvPr>
            <p:ph type="sldNum" sz="quarter" idx="12"/>
          </p:nvPr>
        </p:nvSpPr>
        <p:spPr/>
        <p:txBody>
          <a:bodyPr/>
          <a:lstStyle/>
          <a:p>
            <a:fld id="{9CDADB7E-D2E8-4989-B71A-A3795EFD74EA}" type="slidenum">
              <a:rPr lang="en-US" smtClean="0"/>
              <a:t>‹#›</a:t>
            </a:fld>
            <a:endParaRPr lang="en-US"/>
          </a:p>
        </p:txBody>
      </p:sp>
    </p:spTree>
    <p:extLst>
      <p:ext uri="{BB962C8B-B14F-4D97-AF65-F5344CB8AC3E}">
        <p14:creationId xmlns:p14="http://schemas.microsoft.com/office/powerpoint/2010/main" val="409982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1913-4BA9-46DC-8F1B-3AFE120503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C3BC55-BD61-405A-87B5-76F08543D6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20D2F-92F4-412D-8E21-64777DD39264}"/>
              </a:ext>
            </a:extLst>
          </p:cNvPr>
          <p:cNvSpPr>
            <a:spLocks noGrp="1"/>
          </p:cNvSpPr>
          <p:nvPr>
            <p:ph type="dt" sz="half" idx="10"/>
          </p:nvPr>
        </p:nvSpPr>
        <p:spPr/>
        <p:txBody>
          <a:bodyPr/>
          <a:lstStyle/>
          <a:p>
            <a:fld id="{D0930DA6-B8AA-46C5-9046-538FEBCEFA37}" type="datetimeFigureOut">
              <a:rPr lang="en-US" smtClean="0"/>
              <a:t>10/3/19</a:t>
            </a:fld>
            <a:endParaRPr lang="en-US"/>
          </a:p>
        </p:txBody>
      </p:sp>
      <p:sp>
        <p:nvSpPr>
          <p:cNvPr id="5" name="Footer Placeholder 4">
            <a:extLst>
              <a:ext uri="{FF2B5EF4-FFF2-40B4-BE49-F238E27FC236}">
                <a16:creationId xmlns:a16="http://schemas.microsoft.com/office/drawing/2014/main" id="{8CCABDAA-E3D1-4AD6-9144-0A4931974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908FD-90C8-4E5C-994E-ECAE222B87EA}"/>
              </a:ext>
            </a:extLst>
          </p:cNvPr>
          <p:cNvSpPr>
            <a:spLocks noGrp="1"/>
          </p:cNvSpPr>
          <p:nvPr>
            <p:ph type="sldNum" sz="quarter" idx="12"/>
          </p:nvPr>
        </p:nvSpPr>
        <p:spPr/>
        <p:txBody>
          <a:bodyPr/>
          <a:lstStyle/>
          <a:p>
            <a:fld id="{9CDADB7E-D2E8-4989-B71A-A3795EFD74EA}" type="slidenum">
              <a:rPr lang="en-US" smtClean="0"/>
              <a:t>‹#›</a:t>
            </a:fld>
            <a:endParaRPr lang="en-US"/>
          </a:p>
        </p:txBody>
      </p:sp>
    </p:spTree>
    <p:extLst>
      <p:ext uri="{BB962C8B-B14F-4D97-AF65-F5344CB8AC3E}">
        <p14:creationId xmlns:p14="http://schemas.microsoft.com/office/powerpoint/2010/main" val="275677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D4FA-966D-4A7E-A7F4-A17BCB2FE5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C55BC6-1A12-472B-B792-19AC9CA17E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96BD4E-7041-4C1C-9D76-BD74473DDB79}"/>
              </a:ext>
            </a:extLst>
          </p:cNvPr>
          <p:cNvSpPr>
            <a:spLocks noGrp="1"/>
          </p:cNvSpPr>
          <p:nvPr>
            <p:ph type="dt" sz="half" idx="10"/>
          </p:nvPr>
        </p:nvSpPr>
        <p:spPr/>
        <p:txBody>
          <a:bodyPr/>
          <a:lstStyle/>
          <a:p>
            <a:fld id="{D0930DA6-B8AA-46C5-9046-538FEBCEFA37}" type="datetimeFigureOut">
              <a:rPr lang="en-US" smtClean="0"/>
              <a:t>10/3/19</a:t>
            </a:fld>
            <a:endParaRPr lang="en-US"/>
          </a:p>
        </p:txBody>
      </p:sp>
      <p:sp>
        <p:nvSpPr>
          <p:cNvPr id="5" name="Footer Placeholder 4">
            <a:extLst>
              <a:ext uri="{FF2B5EF4-FFF2-40B4-BE49-F238E27FC236}">
                <a16:creationId xmlns:a16="http://schemas.microsoft.com/office/drawing/2014/main" id="{D0CE599B-9A06-41C5-84CD-3D92931DB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EB106-9EFD-4D5D-B933-11D03B949D1C}"/>
              </a:ext>
            </a:extLst>
          </p:cNvPr>
          <p:cNvSpPr>
            <a:spLocks noGrp="1"/>
          </p:cNvSpPr>
          <p:nvPr>
            <p:ph type="sldNum" sz="quarter" idx="12"/>
          </p:nvPr>
        </p:nvSpPr>
        <p:spPr/>
        <p:txBody>
          <a:bodyPr/>
          <a:lstStyle/>
          <a:p>
            <a:fld id="{9CDADB7E-D2E8-4989-B71A-A3795EFD74EA}" type="slidenum">
              <a:rPr lang="en-US" smtClean="0"/>
              <a:t>‹#›</a:t>
            </a:fld>
            <a:endParaRPr lang="en-US"/>
          </a:p>
        </p:txBody>
      </p:sp>
    </p:spTree>
    <p:extLst>
      <p:ext uri="{BB962C8B-B14F-4D97-AF65-F5344CB8AC3E}">
        <p14:creationId xmlns:p14="http://schemas.microsoft.com/office/powerpoint/2010/main" val="179711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C2DC-62CD-4ED1-947C-616384D84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D9228-BCF9-434E-817A-5280E00571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661DA6-0D64-43B4-9070-876F1690E4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711767-87FC-4AA1-881C-9D3550F1A6A9}"/>
              </a:ext>
            </a:extLst>
          </p:cNvPr>
          <p:cNvSpPr>
            <a:spLocks noGrp="1"/>
          </p:cNvSpPr>
          <p:nvPr>
            <p:ph type="dt" sz="half" idx="10"/>
          </p:nvPr>
        </p:nvSpPr>
        <p:spPr/>
        <p:txBody>
          <a:bodyPr/>
          <a:lstStyle/>
          <a:p>
            <a:fld id="{D0930DA6-B8AA-46C5-9046-538FEBCEFA37}" type="datetimeFigureOut">
              <a:rPr lang="en-US" smtClean="0"/>
              <a:t>10/3/19</a:t>
            </a:fld>
            <a:endParaRPr lang="en-US"/>
          </a:p>
        </p:txBody>
      </p:sp>
      <p:sp>
        <p:nvSpPr>
          <p:cNvPr id="6" name="Footer Placeholder 5">
            <a:extLst>
              <a:ext uri="{FF2B5EF4-FFF2-40B4-BE49-F238E27FC236}">
                <a16:creationId xmlns:a16="http://schemas.microsoft.com/office/drawing/2014/main" id="{A3E157B5-BE81-424C-987E-196ABB4E1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03ED2-2127-49E7-A186-D052EBC1D035}"/>
              </a:ext>
            </a:extLst>
          </p:cNvPr>
          <p:cNvSpPr>
            <a:spLocks noGrp="1"/>
          </p:cNvSpPr>
          <p:nvPr>
            <p:ph type="sldNum" sz="quarter" idx="12"/>
          </p:nvPr>
        </p:nvSpPr>
        <p:spPr/>
        <p:txBody>
          <a:bodyPr/>
          <a:lstStyle/>
          <a:p>
            <a:fld id="{9CDADB7E-D2E8-4989-B71A-A3795EFD74EA}" type="slidenum">
              <a:rPr lang="en-US" smtClean="0"/>
              <a:t>‹#›</a:t>
            </a:fld>
            <a:endParaRPr lang="en-US"/>
          </a:p>
        </p:txBody>
      </p:sp>
    </p:spTree>
    <p:extLst>
      <p:ext uri="{BB962C8B-B14F-4D97-AF65-F5344CB8AC3E}">
        <p14:creationId xmlns:p14="http://schemas.microsoft.com/office/powerpoint/2010/main" val="143825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76C4-AB36-489C-A31F-D971895098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4CE51A-D312-46F2-9583-C473BADC78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A59B96-EC0D-459D-877F-5DCEA0513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482540-5CBB-4E4D-A4BA-F550B98B4E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E70D68-1C2E-409A-80C4-2B1AEE614F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B3CFD5-6949-4C86-ABB4-3B921336D381}"/>
              </a:ext>
            </a:extLst>
          </p:cNvPr>
          <p:cNvSpPr>
            <a:spLocks noGrp="1"/>
          </p:cNvSpPr>
          <p:nvPr>
            <p:ph type="dt" sz="half" idx="10"/>
          </p:nvPr>
        </p:nvSpPr>
        <p:spPr/>
        <p:txBody>
          <a:bodyPr/>
          <a:lstStyle/>
          <a:p>
            <a:fld id="{D0930DA6-B8AA-46C5-9046-538FEBCEFA37}" type="datetimeFigureOut">
              <a:rPr lang="en-US" smtClean="0"/>
              <a:t>10/3/19</a:t>
            </a:fld>
            <a:endParaRPr lang="en-US"/>
          </a:p>
        </p:txBody>
      </p:sp>
      <p:sp>
        <p:nvSpPr>
          <p:cNvPr id="8" name="Footer Placeholder 7">
            <a:extLst>
              <a:ext uri="{FF2B5EF4-FFF2-40B4-BE49-F238E27FC236}">
                <a16:creationId xmlns:a16="http://schemas.microsoft.com/office/drawing/2014/main" id="{9B1F2BD7-00CD-418A-BD64-1EB32A7CC1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94EADC-F993-42F0-8D7B-1298F5031016}"/>
              </a:ext>
            </a:extLst>
          </p:cNvPr>
          <p:cNvSpPr>
            <a:spLocks noGrp="1"/>
          </p:cNvSpPr>
          <p:nvPr>
            <p:ph type="sldNum" sz="quarter" idx="12"/>
          </p:nvPr>
        </p:nvSpPr>
        <p:spPr/>
        <p:txBody>
          <a:bodyPr/>
          <a:lstStyle/>
          <a:p>
            <a:fld id="{9CDADB7E-D2E8-4989-B71A-A3795EFD74EA}" type="slidenum">
              <a:rPr lang="en-US" smtClean="0"/>
              <a:t>‹#›</a:t>
            </a:fld>
            <a:endParaRPr lang="en-US"/>
          </a:p>
        </p:txBody>
      </p:sp>
    </p:spTree>
    <p:extLst>
      <p:ext uri="{BB962C8B-B14F-4D97-AF65-F5344CB8AC3E}">
        <p14:creationId xmlns:p14="http://schemas.microsoft.com/office/powerpoint/2010/main" val="307541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74DCB-8484-4678-9A89-8ACBE4A1DB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4A09C9-438C-4391-B7A8-611612A88DBD}"/>
              </a:ext>
            </a:extLst>
          </p:cNvPr>
          <p:cNvSpPr>
            <a:spLocks noGrp="1"/>
          </p:cNvSpPr>
          <p:nvPr>
            <p:ph type="dt" sz="half" idx="10"/>
          </p:nvPr>
        </p:nvSpPr>
        <p:spPr/>
        <p:txBody>
          <a:bodyPr/>
          <a:lstStyle/>
          <a:p>
            <a:fld id="{D0930DA6-B8AA-46C5-9046-538FEBCEFA37}" type="datetimeFigureOut">
              <a:rPr lang="en-US" smtClean="0"/>
              <a:t>10/3/19</a:t>
            </a:fld>
            <a:endParaRPr lang="en-US"/>
          </a:p>
        </p:txBody>
      </p:sp>
      <p:sp>
        <p:nvSpPr>
          <p:cNvPr id="4" name="Footer Placeholder 3">
            <a:extLst>
              <a:ext uri="{FF2B5EF4-FFF2-40B4-BE49-F238E27FC236}">
                <a16:creationId xmlns:a16="http://schemas.microsoft.com/office/drawing/2014/main" id="{1DB2B366-28A5-4B16-AB7A-641B2EE16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072D51-857C-4503-B29B-80CED18EACAE}"/>
              </a:ext>
            </a:extLst>
          </p:cNvPr>
          <p:cNvSpPr>
            <a:spLocks noGrp="1"/>
          </p:cNvSpPr>
          <p:nvPr>
            <p:ph type="sldNum" sz="quarter" idx="12"/>
          </p:nvPr>
        </p:nvSpPr>
        <p:spPr/>
        <p:txBody>
          <a:bodyPr/>
          <a:lstStyle/>
          <a:p>
            <a:fld id="{9CDADB7E-D2E8-4989-B71A-A3795EFD74EA}" type="slidenum">
              <a:rPr lang="en-US" smtClean="0"/>
              <a:t>‹#›</a:t>
            </a:fld>
            <a:endParaRPr lang="en-US"/>
          </a:p>
        </p:txBody>
      </p:sp>
    </p:spTree>
    <p:extLst>
      <p:ext uri="{BB962C8B-B14F-4D97-AF65-F5344CB8AC3E}">
        <p14:creationId xmlns:p14="http://schemas.microsoft.com/office/powerpoint/2010/main" val="341661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D5112E-07EA-4A8A-9071-1F771BB3D0C3}"/>
              </a:ext>
            </a:extLst>
          </p:cNvPr>
          <p:cNvSpPr>
            <a:spLocks noGrp="1"/>
          </p:cNvSpPr>
          <p:nvPr>
            <p:ph type="dt" sz="half" idx="10"/>
          </p:nvPr>
        </p:nvSpPr>
        <p:spPr/>
        <p:txBody>
          <a:bodyPr/>
          <a:lstStyle/>
          <a:p>
            <a:fld id="{D0930DA6-B8AA-46C5-9046-538FEBCEFA37}" type="datetimeFigureOut">
              <a:rPr lang="en-US" smtClean="0"/>
              <a:t>10/3/19</a:t>
            </a:fld>
            <a:endParaRPr lang="en-US"/>
          </a:p>
        </p:txBody>
      </p:sp>
      <p:sp>
        <p:nvSpPr>
          <p:cNvPr id="3" name="Footer Placeholder 2">
            <a:extLst>
              <a:ext uri="{FF2B5EF4-FFF2-40B4-BE49-F238E27FC236}">
                <a16:creationId xmlns:a16="http://schemas.microsoft.com/office/drawing/2014/main" id="{1B0CCF08-29B4-44BF-A748-10C6AFC13E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49F14B-D516-4A1D-B5DB-A8DDA5BAF770}"/>
              </a:ext>
            </a:extLst>
          </p:cNvPr>
          <p:cNvSpPr>
            <a:spLocks noGrp="1"/>
          </p:cNvSpPr>
          <p:nvPr>
            <p:ph type="sldNum" sz="quarter" idx="12"/>
          </p:nvPr>
        </p:nvSpPr>
        <p:spPr/>
        <p:txBody>
          <a:bodyPr/>
          <a:lstStyle/>
          <a:p>
            <a:fld id="{9CDADB7E-D2E8-4989-B71A-A3795EFD74EA}" type="slidenum">
              <a:rPr lang="en-US" smtClean="0"/>
              <a:t>‹#›</a:t>
            </a:fld>
            <a:endParaRPr lang="en-US"/>
          </a:p>
        </p:txBody>
      </p:sp>
    </p:spTree>
    <p:extLst>
      <p:ext uri="{BB962C8B-B14F-4D97-AF65-F5344CB8AC3E}">
        <p14:creationId xmlns:p14="http://schemas.microsoft.com/office/powerpoint/2010/main" val="71072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309F-246B-4725-9165-B40B9D3C72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B79B08-9118-4EF6-945E-5463804E4B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3FF4BF-4D87-4585-B456-B05FC9E8C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49C8F-440D-498D-9464-5AF964A247F8}"/>
              </a:ext>
            </a:extLst>
          </p:cNvPr>
          <p:cNvSpPr>
            <a:spLocks noGrp="1"/>
          </p:cNvSpPr>
          <p:nvPr>
            <p:ph type="dt" sz="half" idx="10"/>
          </p:nvPr>
        </p:nvSpPr>
        <p:spPr/>
        <p:txBody>
          <a:bodyPr/>
          <a:lstStyle/>
          <a:p>
            <a:fld id="{D0930DA6-B8AA-46C5-9046-538FEBCEFA37}" type="datetimeFigureOut">
              <a:rPr lang="en-US" smtClean="0"/>
              <a:t>10/3/19</a:t>
            </a:fld>
            <a:endParaRPr lang="en-US"/>
          </a:p>
        </p:txBody>
      </p:sp>
      <p:sp>
        <p:nvSpPr>
          <p:cNvPr id="6" name="Footer Placeholder 5">
            <a:extLst>
              <a:ext uri="{FF2B5EF4-FFF2-40B4-BE49-F238E27FC236}">
                <a16:creationId xmlns:a16="http://schemas.microsoft.com/office/drawing/2014/main" id="{D1382D8B-9FCC-4ACB-A3E6-1EC9ADB8E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42F5E-48ED-491D-A594-657558F32629}"/>
              </a:ext>
            </a:extLst>
          </p:cNvPr>
          <p:cNvSpPr>
            <a:spLocks noGrp="1"/>
          </p:cNvSpPr>
          <p:nvPr>
            <p:ph type="sldNum" sz="quarter" idx="12"/>
          </p:nvPr>
        </p:nvSpPr>
        <p:spPr/>
        <p:txBody>
          <a:bodyPr/>
          <a:lstStyle/>
          <a:p>
            <a:fld id="{9CDADB7E-D2E8-4989-B71A-A3795EFD74EA}" type="slidenum">
              <a:rPr lang="en-US" smtClean="0"/>
              <a:t>‹#›</a:t>
            </a:fld>
            <a:endParaRPr lang="en-US"/>
          </a:p>
        </p:txBody>
      </p:sp>
    </p:spTree>
    <p:extLst>
      <p:ext uri="{BB962C8B-B14F-4D97-AF65-F5344CB8AC3E}">
        <p14:creationId xmlns:p14="http://schemas.microsoft.com/office/powerpoint/2010/main" val="151753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0F09-A789-4262-B91B-4EB2FC679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C4B4A2-BD7C-4068-8C62-7564074260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46B591-6BDB-4460-BD8D-5C40A2B12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7B50F-BC04-44AC-A7AB-2BC5802D3E74}"/>
              </a:ext>
            </a:extLst>
          </p:cNvPr>
          <p:cNvSpPr>
            <a:spLocks noGrp="1"/>
          </p:cNvSpPr>
          <p:nvPr>
            <p:ph type="dt" sz="half" idx="10"/>
          </p:nvPr>
        </p:nvSpPr>
        <p:spPr/>
        <p:txBody>
          <a:bodyPr/>
          <a:lstStyle/>
          <a:p>
            <a:fld id="{D0930DA6-B8AA-46C5-9046-538FEBCEFA37}" type="datetimeFigureOut">
              <a:rPr lang="en-US" smtClean="0"/>
              <a:t>10/3/19</a:t>
            </a:fld>
            <a:endParaRPr lang="en-US"/>
          </a:p>
        </p:txBody>
      </p:sp>
      <p:sp>
        <p:nvSpPr>
          <p:cNvPr id="6" name="Footer Placeholder 5">
            <a:extLst>
              <a:ext uri="{FF2B5EF4-FFF2-40B4-BE49-F238E27FC236}">
                <a16:creationId xmlns:a16="http://schemas.microsoft.com/office/drawing/2014/main" id="{7599720C-C05C-40B0-8C02-FB178A646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398A2-DB8A-4806-82F7-B5C22C70BEEC}"/>
              </a:ext>
            </a:extLst>
          </p:cNvPr>
          <p:cNvSpPr>
            <a:spLocks noGrp="1"/>
          </p:cNvSpPr>
          <p:nvPr>
            <p:ph type="sldNum" sz="quarter" idx="12"/>
          </p:nvPr>
        </p:nvSpPr>
        <p:spPr/>
        <p:txBody>
          <a:bodyPr/>
          <a:lstStyle/>
          <a:p>
            <a:fld id="{9CDADB7E-D2E8-4989-B71A-A3795EFD74EA}" type="slidenum">
              <a:rPr lang="en-US" smtClean="0"/>
              <a:t>‹#›</a:t>
            </a:fld>
            <a:endParaRPr lang="en-US"/>
          </a:p>
        </p:txBody>
      </p:sp>
    </p:spTree>
    <p:extLst>
      <p:ext uri="{BB962C8B-B14F-4D97-AF65-F5344CB8AC3E}">
        <p14:creationId xmlns:p14="http://schemas.microsoft.com/office/powerpoint/2010/main" val="105421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2DA72-FC87-4B98-9E51-975F955EAE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1BE338-1C6A-4CC5-B0D2-5A6933F1F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56F3F-D5AA-41A4-8BE3-59D1C495D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30DA6-B8AA-46C5-9046-538FEBCEFA37}" type="datetimeFigureOut">
              <a:rPr lang="en-US" smtClean="0"/>
              <a:t>10/3/19</a:t>
            </a:fld>
            <a:endParaRPr lang="en-US"/>
          </a:p>
        </p:txBody>
      </p:sp>
      <p:sp>
        <p:nvSpPr>
          <p:cNvPr id="5" name="Footer Placeholder 4">
            <a:extLst>
              <a:ext uri="{FF2B5EF4-FFF2-40B4-BE49-F238E27FC236}">
                <a16:creationId xmlns:a16="http://schemas.microsoft.com/office/drawing/2014/main" id="{32E98A3C-9398-44D2-BFAD-0EFA8A056C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CB9C36-882C-41A8-81BE-E4A05A062C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ADB7E-D2E8-4989-B71A-A3795EFD74EA}" type="slidenum">
              <a:rPr lang="en-US" smtClean="0"/>
              <a:t>‹#›</a:t>
            </a:fld>
            <a:endParaRPr lang="en-US"/>
          </a:p>
        </p:txBody>
      </p:sp>
    </p:spTree>
    <p:extLst>
      <p:ext uri="{BB962C8B-B14F-4D97-AF65-F5344CB8AC3E}">
        <p14:creationId xmlns:p14="http://schemas.microsoft.com/office/powerpoint/2010/main" val="2378929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507B-A139-44A2-95A2-169FB4509981}"/>
              </a:ext>
            </a:extLst>
          </p:cNvPr>
          <p:cNvSpPr>
            <a:spLocks noGrp="1"/>
          </p:cNvSpPr>
          <p:nvPr>
            <p:ph type="ctrTitle"/>
          </p:nvPr>
        </p:nvSpPr>
        <p:spPr>
          <a:xfrm>
            <a:off x="640701" y="868362"/>
            <a:ext cx="8882744" cy="2387600"/>
          </a:xfrm>
        </p:spPr>
        <p:txBody>
          <a:bodyPr>
            <a:normAutofit/>
          </a:bodyPr>
          <a:lstStyle/>
          <a:p>
            <a:pPr algn="l"/>
            <a:r>
              <a:rPr lang="en-US" sz="3600" b="1" dirty="0">
                <a:solidFill>
                  <a:srgbClr val="0070C0"/>
                </a:solidFill>
              </a:rPr>
              <a:t>Structural Change and Aggregate Employment</a:t>
            </a:r>
            <a:br>
              <a:rPr lang="en-US" sz="3600" b="1" dirty="0">
                <a:solidFill>
                  <a:srgbClr val="0070C0"/>
                </a:solidFill>
              </a:rPr>
            </a:br>
            <a:r>
              <a:rPr lang="en-US" sz="3600" b="1" dirty="0">
                <a:solidFill>
                  <a:srgbClr val="0070C0"/>
                </a:solidFill>
              </a:rPr>
              <a:t>Fluctuations in China and the US</a:t>
            </a:r>
          </a:p>
        </p:txBody>
      </p:sp>
      <p:sp>
        <p:nvSpPr>
          <p:cNvPr id="3" name="Subtitle 2">
            <a:extLst>
              <a:ext uri="{FF2B5EF4-FFF2-40B4-BE49-F238E27FC236}">
                <a16:creationId xmlns:a16="http://schemas.microsoft.com/office/drawing/2014/main" id="{F76D7C86-3ADE-4F11-88D7-B93B3CB638F0}"/>
              </a:ext>
            </a:extLst>
          </p:cNvPr>
          <p:cNvSpPr>
            <a:spLocks noGrp="1"/>
          </p:cNvSpPr>
          <p:nvPr>
            <p:ph type="subTitle" idx="1"/>
          </p:nvPr>
        </p:nvSpPr>
        <p:spPr>
          <a:xfrm>
            <a:off x="702908" y="3552275"/>
            <a:ext cx="9144000" cy="1655762"/>
          </a:xfrm>
        </p:spPr>
        <p:txBody>
          <a:bodyPr>
            <a:normAutofit/>
          </a:bodyPr>
          <a:lstStyle/>
          <a:p>
            <a:pPr algn="l"/>
            <a:r>
              <a:rPr lang="en-US" sz="1800" dirty="0">
                <a:solidFill>
                  <a:srgbClr val="002060"/>
                </a:solidFill>
              </a:rPr>
              <a:t>Fin 500R Presentation</a:t>
            </a:r>
          </a:p>
          <a:p>
            <a:pPr algn="l"/>
            <a:r>
              <a:rPr lang="en-US" sz="1800" dirty="0">
                <a:solidFill>
                  <a:srgbClr val="002060"/>
                </a:solidFill>
              </a:rPr>
              <a:t>Wesley Chen</a:t>
            </a:r>
          </a:p>
          <a:p>
            <a:pPr algn="l"/>
            <a:r>
              <a:rPr lang="en-US" sz="1800" dirty="0">
                <a:solidFill>
                  <a:srgbClr val="002060"/>
                </a:solidFill>
              </a:rPr>
              <a:t>Oct 3 2019</a:t>
            </a:r>
          </a:p>
        </p:txBody>
      </p:sp>
    </p:spTree>
    <p:extLst>
      <p:ext uri="{BB962C8B-B14F-4D97-AF65-F5344CB8AC3E}">
        <p14:creationId xmlns:p14="http://schemas.microsoft.com/office/powerpoint/2010/main" val="2025117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8AC9-7D76-4F4C-87FF-D3868007DFCD}"/>
              </a:ext>
            </a:extLst>
          </p:cNvPr>
          <p:cNvSpPr>
            <a:spLocks noGrp="1"/>
          </p:cNvSpPr>
          <p:nvPr>
            <p:ph type="title"/>
          </p:nvPr>
        </p:nvSpPr>
        <p:spPr>
          <a:xfrm>
            <a:off x="338844" y="450375"/>
            <a:ext cx="11292324" cy="588746"/>
          </a:xfrm>
        </p:spPr>
        <p:txBody>
          <a:bodyPr>
            <a:normAutofit fontScale="90000"/>
          </a:bodyPr>
          <a:lstStyle/>
          <a:p>
            <a:r>
              <a:rPr lang="en-US" dirty="0">
                <a:solidFill>
                  <a:srgbClr val="0070C0"/>
                </a:solidFill>
              </a:rPr>
              <a:t>Short-run Labor Reallocation and Aggregate Employment Fluctuations</a:t>
            </a:r>
          </a:p>
        </p:txBody>
      </p:sp>
      <p:sp>
        <p:nvSpPr>
          <p:cNvPr id="16" name="Rectangle 15">
            <a:extLst>
              <a:ext uri="{FF2B5EF4-FFF2-40B4-BE49-F238E27FC236}">
                <a16:creationId xmlns:a16="http://schemas.microsoft.com/office/drawing/2014/main" id="{9CFF8B60-88FF-4397-8997-CE3FAF1586B9}"/>
              </a:ext>
            </a:extLst>
          </p:cNvPr>
          <p:cNvSpPr/>
          <p:nvPr/>
        </p:nvSpPr>
        <p:spPr>
          <a:xfrm>
            <a:off x="338844" y="3960325"/>
            <a:ext cx="5601479" cy="1739772"/>
          </a:xfrm>
          <a:prstGeom prst="rect">
            <a:avLst/>
          </a:prstGeom>
        </p:spPr>
        <p:txBody>
          <a:bodyPr wrap="square">
            <a:spAutoFit/>
          </a:bodyPr>
          <a:lstStyle/>
          <a:p>
            <a:pPr marL="91440" indent="-91440">
              <a:lnSpc>
                <a:spcPct val="114000"/>
              </a:lnSpc>
              <a:buFont typeface="Arial" panose="020B0604020202020204" pitchFamily="34" charset="0"/>
              <a:buChar char="•"/>
            </a:pPr>
            <a:r>
              <a:rPr lang="el-GR" sz="1050" dirty="0">
                <a:solidFill>
                  <a:srgbClr val="002060"/>
                </a:solidFill>
                <a:latin typeface="Times New Roman" panose="02020603050405020304" pitchFamily="18" charset="0"/>
                <a:cs typeface="Times New Roman" panose="02020603050405020304" pitchFamily="18" charset="0"/>
              </a:rPr>
              <a:t>λ</a:t>
            </a:r>
            <a:r>
              <a:rPr lang="en-US" sz="1050" dirty="0">
                <a:solidFill>
                  <a:srgbClr val="002060"/>
                </a:solidFill>
                <a:latin typeface="StandardSymL-Slant_167"/>
              </a:rPr>
              <a:t> </a:t>
            </a:r>
            <a:r>
              <a:rPr lang="en-US" sz="1050" dirty="0">
                <a:solidFill>
                  <a:srgbClr val="002060"/>
                </a:solidFill>
                <a:latin typeface="NimbusRomNo9L-Regu"/>
              </a:rPr>
              <a:t>and </a:t>
            </a:r>
            <a:r>
              <a:rPr lang="el-GR" sz="1050" dirty="0">
                <a:solidFill>
                  <a:srgbClr val="002060"/>
                </a:solidFill>
                <a:latin typeface="Times New Roman" panose="02020603050405020304" pitchFamily="18" charset="0"/>
                <a:cs typeface="Times New Roman" panose="02020603050405020304" pitchFamily="18" charset="0"/>
              </a:rPr>
              <a:t>σ</a:t>
            </a:r>
            <a:r>
              <a:rPr lang="en-US" sz="1050" dirty="0">
                <a:solidFill>
                  <a:srgbClr val="002060"/>
                </a:solidFill>
                <a:latin typeface="StandardSymL-Slant_167"/>
              </a:rPr>
              <a:t> </a:t>
            </a:r>
            <a:r>
              <a:rPr lang="en-US" sz="1050" dirty="0">
                <a:solidFill>
                  <a:srgbClr val="002060"/>
                </a:solidFill>
                <a:latin typeface="NimbusRomNo9L-Regu"/>
              </a:rPr>
              <a:t>are both non-negative numbers representing the inverses of the elasticity of intertemporal substitution and the Frisch labor supply elasticity, respectively</a:t>
            </a:r>
          </a:p>
          <a:p>
            <a:pPr marL="91440" indent="-91440">
              <a:lnSpc>
                <a:spcPct val="114000"/>
              </a:lnSpc>
              <a:buFont typeface="Arial" panose="020B0604020202020204" pitchFamily="34" charset="0"/>
              <a:buChar char="•"/>
            </a:pPr>
            <a:r>
              <a:rPr lang="en-US" sz="1050" dirty="0" err="1">
                <a:solidFill>
                  <a:srgbClr val="002060"/>
                </a:solidFill>
              </a:rPr>
              <a:t>Bt</a:t>
            </a:r>
            <a:r>
              <a:rPr lang="en-US" sz="1050" dirty="0">
                <a:solidFill>
                  <a:srgbClr val="002060"/>
                </a:solidFill>
              </a:rPr>
              <a:t> &gt; 0 is a time-varying labor supply parameter that is used to capture the demographic factors</a:t>
            </a:r>
          </a:p>
          <a:p>
            <a:pPr marL="91440" indent="-91440">
              <a:lnSpc>
                <a:spcPct val="114000"/>
              </a:lnSpc>
              <a:buFont typeface="Arial" panose="020B0604020202020204" pitchFamily="34" charset="0"/>
              <a:buChar char="•"/>
            </a:pPr>
            <a:r>
              <a:rPr lang="el-GR" sz="1050" dirty="0">
                <a:solidFill>
                  <a:srgbClr val="002060"/>
                </a:solidFill>
                <a:latin typeface="Times New Roman" panose="02020603050405020304" pitchFamily="18" charset="0"/>
                <a:cs typeface="Times New Roman" panose="02020603050405020304" pitchFamily="18" charset="0"/>
              </a:rPr>
              <a:t>φ</a:t>
            </a:r>
            <a:r>
              <a:rPr lang="en-US" sz="1050" dirty="0">
                <a:solidFill>
                  <a:srgbClr val="002060"/>
                </a:solidFill>
              </a:rPr>
              <a:t> represents the household’s preference weight on consumption good in sector </a:t>
            </a:r>
            <a:r>
              <a:rPr lang="en-US" sz="1050" dirty="0" err="1">
                <a:solidFill>
                  <a:srgbClr val="002060"/>
                </a:solidFill>
              </a:rPr>
              <a:t>i</a:t>
            </a:r>
            <a:r>
              <a:rPr lang="en-US" sz="1050" dirty="0">
                <a:solidFill>
                  <a:srgbClr val="002060"/>
                </a:solidFill>
              </a:rPr>
              <a:t> (</a:t>
            </a:r>
            <a:r>
              <a:rPr lang="el-GR" sz="1050" dirty="0">
                <a:solidFill>
                  <a:srgbClr val="002060"/>
                </a:solidFill>
                <a:latin typeface="Times New Roman" panose="02020603050405020304" pitchFamily="18" charset="0"/>
                <a:cs typeface="Times New Roman" panose="02020603050405020304" pitchFamily="18" charset="0"/>
              </a:rPr>
              <a:t>φ</a:t>
            </a:r>
            <a:r>
              <a:rPr lang="en-US" sz="1050" dirty="0">
                <a:solidFill>
                  <a:srgbClr val="002060"/>
                </a:solidFill>
              </a:rPr>
              <a:t>(a)+</a:t>
            </a:r>
            <a:r>
              <a:rPr lang="el-GR" sz="1050" dirty="0">
                <a:solidFill>
                  <a:srgbClr val="002060"/>
                </a:solidFill>
                <a:latin typeface="Times New Roman" panose="02020603050405020304" pitchFamily="18" charset="0"/>
                <a:cs typeface="Times New Roman" panose="02020603050405020304" pitchFamily="18" charset="0"/>
              </a:rPr>
              <a:t> φ</a:t>
            </a:r>
            <a:r>
              <a:rPr lang="en-US" sz="1050" dirty="0">
                <a:solidFill>
                  <a:srgbClr val="002060"/>
                </a:solidFill>
              </a:rPr>
              <a:t>(</a:t>
            </a:r>
            <a:r>
              <a:rPr lang="en-US" sz="1050" dirty="0" err="1">
                <a:solidFill>
                  <a:srgbClr val="002060"/>
                </a:solidFill>
              </a:rPr>
              <a:t>na</a:t>
            </a:r>
            <a:r>
              <a:rPr lang="en-US" sz="1050" dirty="0">
                <a:solidFill>
                  <a:srgbClr val="002060"/>
                </a:solidFill>
              </a:rPr>
              <a:t>) = 1)</a:t>
            </a:r>
          </a:p>
          <a:p>
            <a:pPr marL="91440" indent="-91440">
              <a:lnSpc>
                <a:spcPct val="114000"/>
              </a:lnSpc>
              <a:buFont typeface="Arial" panose="020B0604020202020204" pitchFamily="34" charset="0"/>
              <a:buChar char="•"/>
            </a:pPr>
            <a:r>
              <a:rPr lang="el-GR" sz="1050" dirty="0">
                <a:solidFill>
                  <a:srgbClr val="002060"/>
                </a:solidFill>
                <a:latin typeface="Times New Roman" panose="02020603050405020304" pitchFamily="18" charset="0"/>
                <a:cs typeface="Times New Roman" panose="02020603050405020304" pitchFamily="18" charset="0"/>
              </a:rPr>
              <a:t>μ</a:t>
            </a:r>
            <a:r>
              <a:rPr lang="en-US" sz="1050" dirty="0">
                <a:solidFill>
                  <a:srgbClr val="002060"/>
                </a:solidFill>
              </a:rPr>
              <a:t> is a parameter that determines the income elasticity of consumption good </a:t>
            </a:r>
            <a:r>
              <a:rPr lang="en-US" sz="1050" dirty="0" err="1">
                <a:solidFill>
                  <a:srgbClr val="002060"/>
                </a:solidFill>
              </a:rPr>
              <a:t>i</a:t>
            </a:r>
            <a:r>
              <a:rPr lang="en-US" sz="1050" dirty="0">
                <a:solidFill>
                  <a:srgbClr val="002060"/>
                </a:solidFill>
              </a:rPr>
              <a:t> </a:t>
            </a:r>
          </a:p>
          <a:p>
            <a:pPr marL="91440" indent="-91440">
              <a:lnSpc>
                <a:spcPct val="114000"/>
              </a:lnSpc>
              <a:buFont typeface="Arial" panose="020B0604020202020204" pitchFamily="34" charset="0"/>
              <a:buChar char="•"/>
            </a:pPr>
            <a:r>
              <a:rPr lang="el-GR" sz="1050" dirty="0">
                <a:solidFill>
                  <a:srgbClr val="002060"/>
                </a:solidFill>
                <a:latin typeface="Times New Roman" panose="02020603050405020304" pitchFamily="18" charset="0"/>
                <a:cs typeface="Times New Roman" panose="02020603050405020304" pitchFamily="18" charset="0"/>
              </a:rPr>
              <a:t>ε</a:t>
            </a:r>
            <a:r>
              <a:rPr lang="en-US" sz="1050" dirty="0">
                <a:solidFill>
                  <a:srgbClr val="002060"/>
                </a:solidFill>
              </a:rPr>
              <a:t> is the elasticity of substitution between the two consumption goods</a:t>
            </a:r>
          </a:p>
          <a:p>
            <a:pPr marL="91440" indent="-91440">
              <a:lnSpc>
                <a:spcPct val="114000"/>
              </a:lnSpc>
              <a:buFont typeface="Arial" panose="020B0604020202020204" pitchFamily="34" charset="0"/>
              <a:buChar char="•"/>
            </a:pPr>
            <a:r>
              <a:rPr lang="en-US" sz="1050" dirty="0">
                <a:solidFill>
                  <a:srgbClr val="002060"/>
                </a:solidFill>
              </a:rPr>
              <a:t>c(it) is the consumption of two goods, a and </a:t>
            </a:r>
            <a:r>
              <a:rPr lang="en-US" sz="1050" dirty="0" err="1">
                <a:solidFill>
                  <a:srgbClr val="002060"/>
                </a:solidFill>
              </a:rPr>
              <a:t>na</a:t>
            </a:r>
            <a:endParaRPr lang="en-US" sz="1050" dirty="0">
              <a:solidFill>
                <a:srgbClr val="002060"/>
              </a:solidFill>
            </a:endParaRPr>
          </a:p>
          <a:p>
            <a:pPr marL="91440" indent="-91440">
              <a:lnSpc>
                <a:spcPct val="114000"/>
              </a:lnSpc>
              <a:buFont typeface="Arial" panose="020B0604020202020204" pitchFamily="34" charset="0"/>
              <a:buChar char="•"/>
            </a:pPr>
            <a:r>
              <a:rPr lang="en-US" sz="1050" dirty="0">
                <a:solidFill>
                  <a:srgbClr val="002060"/>
                </a:solidFill>
              </a:rPr>
              <a:t>A is the productivity</a:t>
            </a:r>
          </a:p>
          <a:p>
            <a:pPr marL="91440" indent="-91440">
              <a:lnSpc>
                <a:spcPct val="114000"/>
              </a:lnSpc>
              <a:buFont typeface="Arial" panose="020B0604020202020204" pitchFamily="34" charset="0"/>
              <a:buChar char="•"/>
            </a:pPr>
            <a:r>
              <a:rPr lang="en-US" sz="1050" dirty="0">
                <a:solidFill>
                  <a:srgbClr val="002060"/>
                </a:solidFill>
              </a:rPr>
              <a:t>L is the employment in the corresponding industry</a:t>
            </a:r>
          </a:p>
        </p:txBody>
      </p:sp>
      <p:sp>
        <p:nvSpPr>
          <p:cNvPr id="6" name="Rectangle 5">
            <a:extLst>
              <a:ext uri="{FF2B5EF4-FFF2-40B4-BE49-F238E27FC236}">
                <a16:creationId xmlns:a16="http://schemas.microsoft.com/office/drawing/2014/main" id="{FB26A6C4-C421-C644-8FA0-C533E929FC5B}"/>
              </a:ext>
            </a:extLst>
          </p:cNvPr>
          <p:cNvSpPr/>
          <p:nvPr/>
        </p:nvSpPr>
        <p:spPr>
          <a:xfrm>
            <a:off x="338844" y="1362640"/>
            <a:ext cx="10755876" cy="830997"/>
          </a:xfrm>
          <a:prstGeom prst="rect">
            <a:avLst/>
          </a:prstGeom>
        </p:spPr>
        <p:txBody>
          <a:bodyPr wrap="square">
            <a:spAutoFit/>
          </a:bodyPr>
          <a:lstStyle/>
          <a:p>
            <a:r>
              <a:rPr lang="en-US" sz="1200" dirty="0">
                <a:solidFill>
                  <a:srgbClr val="002060"/>
                </a:solidFill>
              </a:rPr>
              <a:t>Since our objective here is to investigate our model’s implication for aggregate employment fluctuations, we can no longer assume that the aggregate employment rate is exogenously given. Instead, we have to solve Lt endogenously from the model. This implies that we need to solve the aggregate consumption Ct from equation (14), which requires the values of the parameters </a:t>
            </a:r>
            <a:r>
              <a:rPr lang="el-GR" sz="1200" dirty="0">
                <a:solidFill>
                  <a:srgbClr val="002060"/>
                </a:solidFill>
              </a:rPr>
              <a:t>λ </a:t>
            </a:r>
            <a:r>
              <a:rPr lang="en-US" sz="1200" dirty="0">
                <a:solidFill>
                  <a:srgbClr val="002060"/>
                </a:solidFill>
              </a:rPr>
              <a:t>and </a:t>
            </a:r>
            <a:r>
              <a:rPr lang="el-GR" sz="1200" dirty="0">
                <a:solidFill>
                  <a:srgbClr val="002060"/>
                </a:solidFill>
              </a:rPr>
              <a:t>σ </a:t>
            </a:r>
            <a:r>
              <a:rPr lang="en-US" sz="1200" dirty="0">
                <a:solidFill>
                  <a:srgbClr val="002060"/>
                </a:solidFill>
              </a:rPr>
              <a:t>as well as the previously calibrated values of (</a:t>
            </a:r>
            <a:r>
              <a:rPr lang="el-GR" sz="1200" dirty="0" err="1">
                <a:solidFill>
                  <a:srgbClr val="002060"/>
                </a:solidFill>
              </a:rPr>
              <a:t>ϕ</a:t>
            </a:r>
            <a:r>
              <a:rPr lang="en-US" sz="1200" dirty="0">
                <a:solidFill>
                  <a:srgbClr val="002060"/>
                </a:solidFill>
              </a:rPr>
              <a:t>a, </a:t>
            </a:r>
            <a:r>
              <a:rPr lang="el-GR" sz="1200" dirty="0">
                <a:solidFill>
                  <a:srgbClr val="002060"/>
                </a:solidFill>
              </a:rPr>
              <a:t>ε,µ</a:t>
            </a:r>
            <a:r>
              <a:rPr lang="en-US" sz="1200" dirty="0">
                <a:solidFill>
                  <a:srgbClr val="002060"/>
                </a:solidFill>
              </a:rPr>
              <a:t>a). we choose the labor supply parameter </a:t>
            </a:r>
            <a:r>
              <a:rPr lang="en-US" sz="1200" dirty="0" err="1">
                <a:solidFill>
                  <a:srgbClr val="002060"/>
                </a:solidFill>
              </a:rPr>
              <a:t>Bt</a:t>
            </a:r>
            <a:r>
              <a:rPr lang="en-US" sz="1200" dirty="0">
                <a:solidFill>
                  <a:srgbClr val="002060"/>
                </a:solidFill>
              </a:rPr>
              <a:t> to solve the following equation:</a:t>
            </a:r>
          </a:p>
        </p:txBody>
      </p:sp>
      <p:pic>
        <p:nvPicPr>
          <p:cNvPr id="5" name="Picture 4" descr="A screenshot of a cell phone&#10;&#10;Description automatically generated">
            <a:extLst>
              <a:ext uri="{FF2B5EF4-FFF2-40B4-BE49-F238E27FC236}">
                <a16:creationId xmlns:a16="http://schemas.microsoft.com/office/drawing/2014/main" id="{349770DC-C9D8-EB4D-ADE3-05B4F2C52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46" y="2210901"/>
            <a:ext cx="5279136" cy="815091"/>
          </a:xfrm>
          <a:prstGeom prst="rect">
            <a:avLst/>
          </a:prstGeom>
        </p:spPr>
      </p:pic>
      <p:sp>
        <p:nvSpPr>
          <p:cNvPr id="7" name="Rectangle 6">
            <a:extLst>
              <a:ext uri="{FF2B5EF4-FFF2-40B4-BE49-F238E27FC236}">
                <a16:creationId xmlns:a16="http://schemas.microsoft.com/office/drawing/2014/main" id="{294B5A39-C40A-434D-8D76-B81FEE0BE1CD}"/>
              </a:ext>
            </a:extLst>
          </p:cNvPr>
          <p:cNvSpPr/>
          <p:nvPr/>
        </p:nvSpPr>
        <p:spPr>
          <a:xfrm>
            <a:off x="338844" y="3179528"/>
            <a:ext cx="6720324" cy="646331"/>
          </a:xfrm>
          <a:prstGeom prst="rect">
            <a:avLst/>
          </a:prstGeom>
        </p:spPr>
        <p:txBody>
          <a:bodyPr wrap="square">
            <a:spAutoFit/>
          </a:bodyPr>
          <a:lstStyle/>
          <a:p>
            <a:r>
              <a:rPr lang="en-US" sz="1200" dirty="0">
                <a:solidFill>
                  <a:srgbClr val="002060"/>
                </a:solidFill>
              </a:rPr>
              <a:t>where Lt , </a:t>
            </a:r>
            <a:r>
              <a:rPr lang="en-US" sz="1200" dirty="0" err="1">
                <a:solidFill>
                  <a:srgbClr val="002060"/>
                </a:solidFill>
              </a:rPr>
              <a:t>Aat</a:t>
            </a:r>
            <a:r>
              <a:rPr lang="en-US" sz="1200" dirty="0">
                <a:solidFill>
                  <a:srgbClr val="002060"/>
                </a:solidFill>
              </a:rPr>
              <a:t> and </a:t>
            </a:r>
            <a:r>
              <a:rPr lang="en-US" sz="1200" dirty="0" err="1">
                <a:solidFill>
                  <a:srgbClr val="002060"/>
                </a:solidFill>
              </a:rPr>
              <a:t>Anat</a:t>
            </a:r>
            <a:r>
              <a:rPr lang="en-US" sz="1200" dirty="0">
                <a:solidFill>
                  <a:srgbClr val="002060"/>
                </a:solidFill>
              </a:rPr>
              <a:t> are the trends of the aggregate employment rate, the labor productivity in the agricultural and non-agricultural sectors, respectively, and Ct is the trend aggregate consumption solved from equation (15)</a:t>
            </a:r>
          </a:p>
        </p:txBody>
      </p:sp>
      <p:sp>
        <p:nvSpPr>
          <p:cNvPr id="11" name="Rounded Rectangle 10">
            <a:extLst>
              <a:ext uri="{FF2B5EF4-FFF2-40B4-BE49-F238E27FC236}">
                <a16:creationId xmlns:a16="http://schemas.microsoft.com/office/drawing/2014/main" id="{E5314028-A26F-AD42-B672-E91BE7C0847C}"/>
              </a:ext>
            </a:extLst>
          </p:cNvPr>
          <p:cNvSpPr/>
          <p:nvPr/>
        </p:nvSpPr>
        <p:spPr>
          <a:xfrm>
            <a:off x="437646" y="5823946"/>
            <a:ext cx="10363200" cy="5836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set </a:t>
            </a:r>
            <a:r>
              <a:rPr lang="el-GR" dirty="0"/>
              <a:t>σ = 0.6 </a:t>
            </a:r>
            <a:r>
              <a:rPr lang="en-US" dirty="0"/>
              <a:t>so that the Frisch elasticity of labor supply is 1.7, and a value of 0.8 for the parameter </a:t>
            </a:r>
            <a:r>
              <a:rPr lang="el-GR" dirty="0"/>
              <a:t>λ</a:t>
            </a:r>
            <a:r>
              <a:rPr lang="en-US" dirty="0"/>
              <a:t>. </a:t>
            </a:r>
          </a:p>
          <a:p>
            <a:r>
              <a:rPr lang="en-US" dirty="0"/>
              <a:t>They are widely used coefficients in literature</a:t>
            </a:r>
          </a:p>
        </p:txBody>
      </p:sp>
      <p:pic>
        <p:nvPicPr>
          <p:cNvPr id="13" name="Picture 12" descr="A screenshot of a cell phone&#10;&#10;Description automatically generated">
            <a:extLst>
              <a:ext uri="{FF2B5EF4-FFF2-40B4-BE49-F238E27FC236}">
                <a16:creationId xmlns:a16="http://schemas.microsoft.com/office/drawing/2014/main" id="{089ED97A-D0AF-734B-8C46-9F5FDD1D4A89}"/>
              </a:ext>
            </a:extLst>
          </p:cNvPr>
          <p:cNvPicPr>
            <a:picLocks noChangeAspect="1"/>
          </p:cNvPicPr>
          <p:nvPr/>
        </p:nvPicPr>
        <p:blipFill rotWithShape="1">
          <a:blip r:embed="rId3">
            <a:extLst>
              <a:ext uri="{28A0092B-C50C-407E-A947-70E740481C1C}">
                <a14:useLocalDpi xmlns:a14="http://schemas.microsoft.com/office/drawing/2010/main" val="0"/>
              </a:ext>
            </a:extLst>
          </a:blip>
          <a:srcRect t="2133"/>
          <a:stretch/>
        </p:blipFill>
        <p:spPr>
          <a:xfrm>
            <a:off x="7059168" y="2230107"/>
            <a:ext cx="4864250" cy="3191503"/>
          </a:xfrm>
          <a:prstGeom prst="rect">
            <a:avLst/>
          </a:prstGeom>
        </p:spPr>
      </p:pic>
    </p:spTree>
    <p:extLst>
      <p:ext uri="{BB962C8B-B14F-4D97-AF65-F5344CB8AC3E}">
        <p14:creationId xmlns:p14="http://schemas.microsoft.com/office/powerpoint/2010/main" val="23152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8AC9-7D76-4F4C-87FF-D3868007DFCD}"/>
              </a:ext>
            </a:extLst>
          </p:cNvPr>
          <p:cNvSpPr>
            <a:spLocks noGrp="1"/>
          </p:cNvSpPr>
          <p:nvPr>
            <p:ph type="title"/>
          </p:nvPr>
        </p:nvSpPr>
        <p:spPr>
          <a:xfrm>
            <a:off x="338844" y="450375"/>
            <a:ext cx="11292324" cy="588746"/>
          </a:xfrm>
        </p:spPr>
        <p:txBody>
          <a:bodyPr>
            <a:normAutofit fontScale="90000"/>
          </a:bodyPr>
          <a:lstStyle/>
          <a:p>
            <a:r>
              <a:rPr lang="en-US" dirty="0">
                <a:solidFill>
                  <a:srgbClr val="0070C0"/>
                </a:solidFill>
              </a:rPr>
              <a:t>Results</a:t>
            </a:r>
          </a:p>
        </p:txBody>
      </p:sp>
      <p:pic>
        <p:nvPicPr>
          <p:cNvPr id="9" name="Picture 8" descr="A screenshot of text&#10;&#10;Description automatically generated">
            <a:extLst>
              <a:ext uri="{FF2B5EF4-FFF2-40B4-BE49-F238E27FC236}">
                <a16:creationId xmlns:a16="http://schemas.microsoft.com/office/drawing/2014/main" id="{B08A95ED-79F7-4545-87F4-8A5B6B0FF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591" y="1170433"/>
            <a:ext cx="4623909" cy="4742688"/>
          </a:xfrm>
          <a:prstGeom prst="rect">
            <a:avLst/>
          </a:prstGeom>
        </p:spPr>
      </p:pic>
      <p:sp>
        <p:nvSpPr>
          <p:cNvPr id="10" name="TextBox 9">
            <a:extLst>
              <a:ext uri="{FF2B5EF4-FFF2-40B4-BE49-F238E27FC236}">
                <a16:creationId xmlns:a16="http://schemas.microsoft.com/office/drawing/2014/main" id="{4C828112-4784-8C46-B638-912E46F5AAAE}"/>
              </a:ext>
            </a:extLst>
          </p:cNvPr>
          <p:cNvSpPr txBox="1"/>
          <p:nvPr/>
        </p:nvSpPr>
        <p:spPr>
          <a:xfrm>
            <a:off x="5815584" y="1233335"/>
            <a:ext cx="5815584" cy="4391330"/>
          </a:xfrm>
          <a:prstGeom prst="rect">
            <a:avLst/>
          </a:prstGeom>
          <a:noFill/>
        </p:spPr>
        <p:txBody>
          <a:bodyPr wrap="square" rtlCol="0">
            <a:spAutoFit/>
          </a:bodyPr>
          <a:lstStyle/>
          <a:p>
            <a:pPr>
              <a:lnSpc>
                <a:spcPct val="120000"/>
              </a:lnSpc>
            </a:pPr>
            <a:r>
              <a:rPr lang="en-US" dirty="0">
                <a:solidFill>
                  <a:srgbClr val="002060"/>
                </a:solidFill>
              </a:rPr>
              <a:t>The model matches well with our observation:</a:t>
            </a:r>
          </a:p>
          <a:p>
            <a:pPr>
              <a:lnSpc>
                <a:spcPct val="120000"/>
              </a:lnSpc>
            </a:pPr>
            <a:endParaRPr lang="en-US" dirty="0">
              <a:solidFill>
                <a:srgbClr val="002060"/>
              </a:solidFill>
            </a:endParaRPr>
          </a:p>
          <a:p>
            <a:pPr marL="285750" indent="-285750">
              <a:lnSpc>
                <a:spcPct val="120000"/>
              </a:lnSpc>
              <a:buFont typeface="Arial" panose="020B0604020202020204" pitchFamily="34" charset="0"/>
              <a:buChar char="•"/>
            </a:pPr>
            <a:r>
              <a:rPr lang="en-US" dirty="0">
                <a:solidFill>
                  <a:srgbClr val="002060"/>
                </a:solidFill>
              </a:rPr>
              <a:t>Aggregate employment in China is not correlated with output while in the US they are highly correlated</a:t>
            </a:r>
          </a:p>
          <a:p>
            <a:pPr marL="285750" indent="-285750">
              <a:lnSpc>
                <a:spcPct val="120000"/>
              </a:lnSpc>
              <a:buFont typeface="Arial" panose="020B0604020202020204" pitchFamily="34" charset="0"/>
              <a:buChar char="•"/>
            </a:pPr>
            <a:r>
              <a:rPr lang="en-US" dirty="0">
                <a:solidFill>
                  <a:srgbClr val="002060"/>
                </a:solidFill>
              </a:rPr>
              <a:t>In Panel B, relative employment volatilities in the two sectors that are comparable to those in the data</a:t>
            </a:r>
          </a:p>
          <a:p>
            <a:pPr marL="285750" indent="-285750">
              <a:lnSpc>
                <a:spcPct val="120000"/>
              </a:lnSpc>
              <a:buFont typeface="Arial" panose="020B0604020202020204" pitchFamily="34" charset="0"/>
              <a:buChar char="•"/>
            </a:pPr>
            <a:r>
              <a:rPr lang="en-US" dirty="0">
                <a:solidFill>
                  <a:srgbClr val="002060"/>
                </a:solidFill>
              </a:rPr>
              <a:t>Agriculture sector has employment and output negatively correlated</a:t>
            </a:r>
          </a:p>
          <a:p>
            <a:pPr marL="285750" indent="-285750">
              <a:lnSpc>
                <a:spcPct val="120000"/>
              </a:lnSpc>
              <a:buFont typeface="Arial" panose="020B0604020202020204" pitchFamily="34" charset="0"/>
              <a:buChar char="•"/>
            </a:pPr>
            <a:r>
              <a:rPr lang="en-US" dirty="0">
                <a:solidFill>
                  <a:srgbClr val="002060"/>
                </a:solidFill>
              </a:rPr>
              <a:t>Panel C indicates strong reallocation between the two sectors</a:t>
            </a:r>
          </a:p>
          <a:p>
            <a:pPr marL="285750" indent="-285750">
              <a:lnSpc>
                <a:spcPct val="120000"/>
              </a:lnSpc>
              <a:buFont typeface="Arial" panose="020B0604020202020204" pitchFamily="34" charset="0"/>
              <a:buChar char="•"/>
            </a:pPr>
            <a:r>
              <a:rPr lang="en-US" dirty="0">
                <a:solidFill>
                  <a:srgbClr val="002060"/>
                </a:solidFill>
              </a:rPr>
              <a:t>Strong substitution effect and income effect leads to a decrease share of employment in agriculture sector as productivity in both sector increases</a:t>
            </a:r>
          </a:p>
        </p:txBody>
      </p:sp>
    </p:spTree>
    <p:extLst>
      <p:ext uri="{BB962C8B-B14F-4D97-AF65-F5344CB8AC3E}">
        <p14:creationId xmlns:p14="http://schemas.microsoft.com/office/powerpoint/2010/main" val="170680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8AC9-7D76-4F4C-87FF-D3868007DFCD}"/>
              </a:ext>
            </a:extLst>
          </p:cNvPr>
          <p:cNvSpPr>
            <a:spLocks noGrp="1"/>
          </p:cNvSpPr>
          <p:nvPr>
            <p:ph type="title"/>
          </p:nvPr>
        </p:nvSpPr>
        <p:spPr>
          <a:xfrm>
            <a:off x="351036" y="2840254"/>
            <a:ext cx="11292324" cy="588746"/>
          </a:xfrm>
        </p:spPr>
        <p:txBody>
          <a:bodyPr>
            <a:normAutofit fontScale="90000"/>
          </a:bodyPr>
          <a:lstStyle/>
          <a:p>
            <a:r>
              <a:rPr lang="en-US" dirty="0">
                <a:solidFill>
                  <a:srgbClr val="0070C0"/>
                </a:solidFill>
              </a:rPr>
              <a:t>Thank you.</a:t>
            </a:r>
          </a:p>
        </p:txBody>
      </p:sp>
    </p:spTree>
    <p:extLst>
      <p:ext uri="{BB962C8B-B14F-4D97-AF65-F5344CB8AC3E}">
        <p14:creationId xmlns:p14="http://schemas.microsoft.com/office/powerpoint/2010/main" val="158551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3798-9A73-4523-951D-92C6386C046D}"/>
              </a:ext>
            </a:extLst>
          </p:cNvPr>
          <p:cNvSpPr>
            <a:spLocks noGrp="1"/>
          </p:cNvSpPr>
          <p:nvPr>
            <p:ph type="title"/>
          </p:nvPr>
        </p:nvSpPr>
        <p:spPr/>
        <p:txBody>
          <a:bodyPr/>
          <a:lstStyle/>
          <a:p>
            <a:r>
              <a:rPr lang="en-US" u="sng" dirty="0">
                <a:solidFill>
                  <a:srgbClr val="0070C0"/>
                </a:solidFill>
              </a:rPr>
              <a:t>Observation</a:t>
            </a:r>
          </a:p>
        </p:txBody>
      </p:sp>
      <p:sp>
        <p:nvSpPr>
          <p:cNvPr id="3" name="Content Placeholder 2">
            <a:extLst>
              <a:ext uri="{FF2B5EF4-FFF2-40B4-BE49-F238E27FC236}">
                <a16:creationId xmlns:a16="http://schemas.microsoft.com/office/drawing/2014/main" id="{D3F22079-2CCC-4E6F-AC42-1227605D0DC0}"/>
              </a:ext>
            </a:extLst>
          </p:cNvPr>
          <p:cNvSpPr>
            <a:spLocks noGrp="1"/>
          </p:cNvSpPr>
          <p:nvPr>
            <p:ph idx="1"/>
          </p:nvPr>
        </p:nvSpPr>
        <p:spPr/>
        <p:txBody>
          <a:bodyPr/>
          <a:lstStyle/>
          <a:p>
            <a:r>
              <a:rPr lang="en-US" dirty="0">
                <a:solidFill>
                  <a:srgbClr val="002060"/>
                </a:solidFill>
              </a:rPr>
              <a:t>The correlation between aggregate employment and GDP is highly positive in the US, but close to zero in China. </a:t>
            </a: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r>
              <a:rPr lang="en-US" dirty="0">
                <a:solidFill>
                  <a:srgbClr val="002060"/>
                </a:solidFill>
              </a:rPr>
              <a:t>The difference in the size of the agricultural sector is the reason for the difference in employment-output correlation</a:t>
            </a:r>
          </a:p>
        </p:txBody>
      </p:sp>
      <p:sp>
        <p:nvSpPr>
          <p:cNvPr id="4" name="Title 1">
            <a:extLst>
              <a:ext uri="{FF2B5EF4-FFF2-40B4-BE49-F238E27FC236}">
                <a16:creationId xmlns:a16="http://schemas.microsoft.com/office/drawing/2014/main" id="{54715402-27B1-4BBB-BD27-ADDAB8F31CCD}"/>
              </a:ext>
            </a:extLst>
          </p:cNvPr>
          <p:cNvSpPr txBox="1">
            <a:spLocks/>
          </p:cNvSpPr>
          <p:nvPr/>
        </p:nvSpPr>
        <p:spPr>
          <a:xfrm>
            <a:off x="838200" y="31207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70C0"/>
                </a:solidFill>
              </a:rPr>
              <a:t>Argument</a:t>
            </a:r>
          </a:p>
        </p:txBody>
      </p:sp>
    </p:spTree>
    <p:extLst>
      <p:ext uri="{BB962C8B-B14F-4D97-AF65-F5344CB8AC3E}">
        <p14:creationId xmlns:p14="http://schemas.microsoft.com/office/powerpoint/2010/main" val="3292328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8AC9-7D76-4F4C-87FF-D3868007DFCD}"/>
              </a:ext>
            </a:extLst>
          </p:cNvPr>
          <p:cNvSpPr>
            <a:spLocks noGrp="1"/>
          </p:cNvSpPr>
          <p:nvPr>
            <p:ph type="title"/>
          </p:nvPr>
        </p:nvSpPr>
        <p:spPr/>
        <p:txBody>
          <a:bodyPr/>
          <a:lstStyle/>
          <a:p>
            <a:r>
              <a:rPr lang="en-US" dirty="0">
                <a:solidFill>
                  <a:srgbClr val="0070C0"/>
                </a:solidFill>
              </a:rPr>
              <a:t>Facts</a:t>
            </a:r>
          </a:p>
        </p:txBody>
      </p:sp>
      <p:pic>
        <p:nvPicPr>
          <p:cNvPr id="5" name="Content Placeholder 4" descr="A close up of a map&#10;&#10;Description automatically generated">
            <a:extLst>
              <a:ext uri="{FF2B5EF4-FFF2-40B4-BE49-F238E27FC236}">
                <a16:creationId xmlns:a16="http://schemas.microsoft.com/office/drawing/2014/main" id="{6E024153-ECAF-4FE6-B1C6-990EA32431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36980"/>
            <a:ext cx="4819223" cy="4351338"/>
          </a:xfrm>
        </p:spPr>
      </p:pic>
      <p:sp>
        <p:nvSpPr>
          <p:cNvPr id="6" name="TextBox 5">
            <a:extLst>
              <a:ext uri="{FF2B5EF4-FFF2-40B4-BE49-F238E27FC236}">
                <a16:creationId xmlns:a16="http://schemas.microsoft.com/office/drawing/2014/main" id="{D2198EF8-7159-4BC6-A7E4-F250C8959194}"/>
              </a:ext>
            </a:extLst>
          </p:cNvPr>
          <p:cNvSpPr txBox="1"/>
          <p:nvPr/>
        </p:nvSpPr>
        <p:spPr>
          <a:xfrm>
            <a:off x="6306249" y="2599450"/>
            <a:ext cx="4920343"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China had around 70% share of total employment in agriculture industry back in 80s, and still around 25% until 2010</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US only has less than 3% employed population working in agriculture sector constantly</a:t>
            </a:r>
          </a:p>
          <a:p>
            <a:pPr marL="285750" indent="-285750">
              <a:buFont typeface="Arial" panose="020B0604020202020204" pitchFamily="34" charset="0"/>
              <a:buChar char="•"/>
            </a:pPr>
            <a:endParaRPr lang="en-US" dirty="0">
              <a:solidFill>
                <a:srgbClr val="002060"/>
              </a:solidFill>
            </a:endParaRPr>
          </a:p>
        </p:txBody>
      </p:sp>
    </p:spTree>
    <p:extLst>
      <p:ext uri="{BB962C8B-B14F-4D97-AF65-F5344CB8AC3E}">
        <p14:creationId xmlns:p14="http://schemas.microsoft.com/office/powerpoint/2010/main" val="153270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8AC9-7D76-4F4C-87FF-D3868007DFCD}"/>
              </a:ext>
            </a:extLst>
          </p:cNvPr>
          <p:cNvSpPr>
            <a:spLocks noGrp="1"/>
          </p:cNvSpPr>
          <p:nvPr>
            <p:ph type="title"/>
          </p:nvPr>
        </p:nvSpPr>
        <p:spPr>
          <a:xfrm>
            <a:off x="838200" y="294343"/>
            <a:ext cx="10515600" cy="1325563"/>
          </a:xfrm>
        </p:spPr>
        <p:txBody>
          <a:bodyPr/>
          <a:lstStyle/>
          <a:p>
            <a:r>
              <a:rPr lang="en-US" dirty="0">
                <a:solidFill>
                  <a:srgbClr val="0070C0"/>
                </a:solidFill>
              </a:rPr>
              <a:t>Employment Fluctuation – Aggregate Level</a:t>
            </a:r>
          </a:p>
        </p:txBody>
      </p:sp>
      <p:sp>
        <p:nvSpPr>
          <p:cNvPr id="6" name="TextBox 5">
            <a:extLst>
              <a:ext uri="{FF2B5EF4-FFF2-40B4-BE49-F238E27FC236}">
                <a16:creationId xmlns:a16="http://schemas.microsoft.com/office/drawing/2014/main" id="{D2198EF8-7159-4BC6-A7E4-F250C8959194}"/>
              </a:ext>
            </a:extLst>
          </p:cNvPr>
          <p:cNvSpPr txBox="1"/>
          <p:nvPr/>
        </p:nvSpPr>
        <p:spPr>
          <a:xfrm>
            <a:off x="6245289" y="1541400"/>
            <a:ext cx="4920343"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The magnitude of fluctuations in the aggregate employment is much lower than that of the aggregate output in China, while the US has the opposite result</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Aggregate employment is not cyclical in China because the correlation of the aggregate employment and output is close to zero</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endParaRPr lang="en-US" dirty="0">
              <a:solidFill>
                <a:srgbClr val="002060"/>
              </a:solidFill>
            </a:endParaRPr>
          </a:p>
        </p:txBody>
      </p:sp>
      <p:pic>
        <p:nvPicPr>
          <p:cNvPr id="8" name="Content Placeholder 7" descr="A picture containing table, white&#10;&#10;Description automatically generated">
            <a:extLst>
              <a:ext uri="{FF2B5EF4-FFF2-40B4-BE49-F238E27FC236}">
                <a16:creationId xmlns:a16="http://schemas.microsoft.com/office/drawing/2014/main" id="{69AB0857-2764-4B6C-872C-19218D6E38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8776" y="2407056"/>
            <a:ext cx="3186404" cy="1722749"/>
          </a:xfrm>
        </p:spPr>
      </p:pic>
      <p:sp>
        <p:nvSpPr>
          <p:cNvPr id="9" name="TextBox 8">
            <a:extLst>
              <a:ext uri="{FF2B5EF4-FFF2-40B4-BE49-F238E27FC236}">
                <a16:creationId xmlns:a16="http://schemas.microsoft.com/office/drawing/2014/main" id="{6CC440D5-0898-43D3-A106-6FFA864FA12A}"/>
              </a:ext>
            </a:extLst>
          </p:cNvPr>
          <p:cNvSpPr txBox="1"/>
          <p:nvPr/>
        </p:nvSpPr>
        <p:spPr>
          <a:xfrm>
            <a:off x="768220" y="4312589"/>
            <a:ext cx="4920343" cy="923330"/>
          </a:xfrm>
          <a:prstGeom prst="rect">
            <a:avLst/>
          </a:prstGeom>
          <a:noFill/>
        </p:spPr>
        <p:txBody>
          <a:bodyPr wrap="square" rtlCol="0">
            <a:spAutoFit/>
          </a:bodyPr>
          <a:lstStyle/>
          <a:p>
            <a:r>
              <a:rPr lang="el-GR" dirty="0">
                <a:solidFill>
                  <a:srgbClr val="002060"/>
                </a:solidFill>
                <a:latin typeface="Times New Roman" panose="02020603050405020304" pitchFamily="18" charset="0"/>
                <a:cs typeface="Times New Roman" panose="02020603050405020304" pitchFamily="18" charset="0"/>
              </a:rPr>
              <a:t>σ</a:t>
            </a:r>
            <a:r>
              <a:rPr lang="en-US" dirty="0">
                <a:solidFill>
                  <a:srgbClr val="002060"/>
                </a:solidFill>
              </a:rPr>
              <a:t> (L) – std of aggregate employment (Labor)</a:t>
            </a:r>
          </a:p>
          <a:p>
            <a:r>
              <a:rPr lang="el-GR" dirty="0">
                <a:solidFill>
                  <a:srgbClr val="002060"/>
                </a:solidFill>
                <a:latin typeface="Times New Roman" panose="02020603050405020304" pitchFamily="18" charset="0"/>
                <a:cs typeface="Times New Roman" panose="02020603050405020304" pitchFamily="18" charset="0"/>
              </a:rPr>
              <a:t>σ</a:t>
            </a:r>
            <a:r>
              <a:rPr lang="en-US" dirty="0">
                <a:solidFill>
                  <a:srgbClr val="002060"/>
                </a:solidFill>
              </a:rPr>
              <a:t> (Y) – std of output (GDP)</a:t>
            </a:r>
          </a:p>
          <a:p>
            <a:r>
              <a:rPr lang="el-GR" dirty="0">
                <a:solidFill>
                  <a:srgbClr val="002060"/>
                </a:solidFill>
                <a:latin typeface="Times New Roman" panose="02020603050405020304" pitchFamily="18" charset="0"/>
                <a:cs typeface="Times New Roman" panose="02020603050405020304" pitchFamily="18" charset="0"/>
              </a:rPr>
              <a:t>ρ</a:t>
            </a:r>
            <a:r>
              <a:rPr lang="en-US" dirty="0">
                <a:solidFill>
                  <a:srgbClr val="002060"/>
                </a:solidFill>
              </a:rPr>
              <a:t> (L, Y) – Correlation of the two</a:t>
            </a:r>
          </a:p>
        </p:txBody>
      </p:sp>
      <p:pic>
        <p:nvPicPr>
          <p:cNvPr id="11" name="Picture 10" descr="A close up of a map&#10;&#10;Description automatically generated">
            <a:extLst>
              <a:ext uri="{FF2B5EF4-FFF2-40B4-BE49-F238E27FC236}">
                <a16:creationId xmlns:a16="http://schemas.microsoft.com/office/drawing/2014/main" id="{736CF302-B280-45DF-8138-137B8CFD6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474" y="4129805"/>
            <a:ext cx="5092306" cy="2386630"/>
          </a:xfrm>
          <a:prstGeom prst="rect">
            <a:avLst/>
          </a:prstGeom>
        </p:spPr>
      </p:pic>
    </p:spTree>
    <p:extLst>
      <p:ext uri="{BB962C8B-B14F-4D97-AF65-F5344CB8AC3E}">
        <p14:creationId xmlns:p14="http://schemas.microsoft.com/office/powerpoint/2010/main" val="38727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8AC9-7D76-4F4C-87FF-D3868007DFCD}"/>
              </a:ext>
            </a:extLst>
          </p:cNvPr>
          <p:cNvSpPr>
            <a:spLocks noGrp="1"/>
          </p:cNvSpPr>
          <p:nvPr>
            <p:ph type="title"/>
          </p:nvPr>
        </p:nvSpPr>
        <p:spPr/>
        <p:txBody>
          <a:bodyPr/>
          <a:lstStyle/>
          <a:p>
            <a:r>
              <a:rPr lang="en-US" dirty="0">
                <a:solidFill>
                  <a:srgbClr val="0070C0"/>
                </a:solidFill>
              </a:rPr>
              <a:t>Employment Fluctuation – Industry Level</a:t>
            </a:r>
          </a:p>
        </p:txBody>
      </p:sp>
      <p:sp>
        <p:nvSpPr>
          <p:cNvPr id="6" name="TextBox 5">
            <a:extLst>
              <a:ext uri="{FF2B5EF4-FFF2-40B4-BE49-F238E27FC236}">
                <a16:creationId xmlns:a16="http://schemas.microsoft.com/office/drawing/2014/main" id="{D2198EF8-7159-4BC6-A7E4-F250C8959194}"/>
              </a:ext>
            </a:extLst>
          </p:cNvPr>
          <p:cNvSpPr txBox="1"/>
          <p:nvPr/>
        </p:nvSpPr>
        <p:spPr>
          <a:xfrm>
            <a:off x="6251509" y="1690688"/>
            <a:ext cx="5013649" cy="4185761"/>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002060"/>
                </a:solidFill>
              </a:rPr>
              <a:t>Employment fluctuations at the sector level are very similar between China and the US</a:t>
            </a:r>
          </a:p>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The correlation between the employments in the two sectors is negative in both China and the US - labor reallocation between the two sectors could have an important dampening effect on the aggregate employment fluctuations in China, but because of the small size of the agriculture industry in the US, the effect is negligible</a:t>
            </a:r>
          </a:p>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For both China and the US, the agriculture’s share of total employment is negatively correlated with labor productivities (measured as GDP per worker) in both the agricultural and non-agricultural sectors </a:t>
            </a:r>
          </a:p>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Results highly suggest that income effect, that is, the agricultural good has lower income elasticity than the non-agricultural good, is an important factor for labor reallocation between sectors</a:t>
            </a:r>
          </a:p>
        </p:txBody>
      </p:sp>
      <p:sp>
        <p:nvSpPr>
          <p:cNvPr id="9" name="TextBox 8">
            <a:extLst>
              <a:ext uri="{FF2B5EF4-FFF2-40B4-BE49-F238E27FC236}">
                <a16:creationId xmlns:a16="http://schemas.microsoft.com/office/drawing/2014/main" id="{6CC440D5-0898-43D3-A106-6FFA864FA12A}"/>
              </a:ext>
            </a:extLst>
          </p:cNvPr>
          <p:cNvSpPr txBox="1"/>
          <p:nvPr/>
        </p:nvSpPr>
        <p:spPr>
          <a:xfrm>
            <a:off x="838200" y="5107880"/>
            <a:ext cx="5013649" cy="1384995"/>
          </a:xfrm>
          <a:prstGeom prst="rect">
            <a:avLst/>
          </a:prstGeom>
          <a:noFill/>
        </p:spPr>
        <p:txBody>
          <a:bodyPr wrap="square" rtlCol="0">
            <a:spAutoFit/>
          </a:bodyPr>
          <a:lstStyle/>
          <a:p>
            <a:r>
              <a:rPr lang="en-US" sz="1400" dirty="0">
                <a:solidFill>
                  <a:srgbClr val="002060"/>
                </a:solidFill>
              </a:rPr>
              <a:t>L – employment in corresponding industry</a:t>
            </a:r>
          </a:p>
          <a:p>
            <a:r>
              <a:rPr lang="en-US" sz="1400" dirty="0">
                <a:solidFill>
                  <a:srgbClr val="002060"/>
                </a:solidFill>
              </a:rPr>
              <a:t>Y – output in corresponding industry</a:t>
            </a:r>
          </a:p>
          <a:p>
            <a:endParaRPr lang="en-US" sz="1400" dirty="0">
              <a:solidFill>
                <a:srgbClr val="002060"/>
              </a:solidFill>
            </a:endParaRPr>
          </a:p>
          <a:p>
            <a:r>
              <a:rPr lang="en-US" sz="1400" dirty="0">
                <a:solidFill>
                  <a:srgbClr val="002060"/>
                </a:solidFill>
              </a:rPr>
              <a:t>Panel (C) shows the correlation of the cyclical employments in the two sectors and the correlations between the agriculture’s share of employment and the real GDP per worker in the two sectors.</a:t>
            </a:r>
          </a:p>
        </p:txBody>
      </p:sp>
      <p:pic>
        <p:nvPicPr>
          <p:cNvPr id="7" name="Picture 6" descr="A screenshot of a cell phone&#10;&#10;Description automatically generated">
            <a:extLst>
              <a:ext uri="{FF2B5EF4-FFF2-40B4-BE49-F238E27FC236}">
                <a16:creationId xmlns:a16="http://schemas.microsoft.com/office/drawing/2014/main" id="{CF993544-FDF8-47E2-8359-ECF6EFE18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375" y="1541400"/>
            <a:ext cx="3270031" cy="3483842"/>
          </a:xfrm>
          <a:prstGeom prst="rect">
            <a:avLst/>
          </a:prstGeom>
        </p:spPr>
      </p:pic>
    </p:spTree>
    <p:extLst>
      <p:ext uri="{BB962C8B-B14F-4D97-AF65-F5344CB8AC3E}">
        <p14:creationId xmlns:p14="http://schemas.microsoft.com/office/powerpoint/2010/main" val="24327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8AC9-7D76-4F4C-87FF-D3868007DFCD}"/>
              </a:ext>
            </a:extLst>
          </p:cNvPr>
          <p:cNvSpPr>
            <a:spLocks noGrp="1"/>
          </p:cNvSpPr>
          <p:nvPr>
            <p:ph type="title"/>
          </p:nvPr>
        </p:nvSpPr>
        <p:spPr>
          <a:xfrm>
            <a:off x="838200" y="116310"/>
            <a:ext cx="10515600" cy="1325563"/>
          </a:xfrm>
        </p:spPr>
        <p:txBody>
          <a:bodyPr/>
          <a:lstStyle/>
          <a:p>
            <a:r>
              <a:rPr lang="en-US" dirty="0">
                <a:solidFill>
                  <a:srgbClr val="0070C0"/>
                </a:solidFill>
              </a:rPr>
              <a:t>The Model</a:t>
            </a:r>
          </a:p>
        </p:txBody>
      </p:sp>
      <p:sp>
        <p:nvSpPr>
          <p:cNvPr id="9" name="TextBox 8">
            <a:extLst>
              <a:ext uri="{FF2B5EF4-FFF2-40B4-BE49-F238E27FC236}">
                <a16:creationId xmlns:a16="http://schemas.microsoft.com/office/drawing/2014/main" id="{6CC440D5-0898-43D3-A106-6FFA864FA12A}"/>
              </a:ext>
            </a:extLst>
          </p:cNvPr>
          <p:cNvSpPr txBox="1"/>
          <p:nvPr/>
        </p:nvSpPr>
        <p:spPr>
          <a:xfrm>
            <a:off x="838200" y="1180263"/>
            <a:ext cx="8804988" cy="523220"/>
          </a:xfrm>
          <a:prstGeom prst="rect">
            <a:avLst/>
          </a:prstGeom>
          <a:noFill/>
        </p:spPr>
        <p:txBody>
          <a:bodyPr wrap="square" rtlCol="0">
            <a:spAutoFit/>
          </a:bodyPr>
          <a:lstStyle/>
          <a:p>
            <a:r>
              <a:rPr lang="en-US" sz="1400" dirty="0">
                <a:solidFill>
                  <a:srgbClr val="002060"/>
                </a:solidFill>
              </a:rPr>
              <a:t>Motivated by these facts, I now present the two-sector model with non-homothetic preferences that we will use to quantitatively account for labor market dynamics in both the long-run and short-run.</a:t>
            </a:r>
          </a:p>
        </p:txBody>
      </p:sp>
      <p:grpSp>
        <p:nvGrpSpPr>
          <p:cNvPr id="23" name="Group 22">
            <a:extLst>
              <a:ext uri="{FF2B5EF4-FFF2-40B4-BE49-F238E27FC236}">
                <a16:creationId xmlns:a16="http://schemas.microsoft.com/office/drawing/2014/main" id="{C74C9B09-D5CE-4257-84E4-A75C7B08CBC2}"/>
              </a:ext>
            </a:extLst>
          </p:cNvPr>
          <p:cNvGrpSpPr/>
          <p:nvPr/>
        </p:nvGrpSpPr>
        <p:grpSpPr>
          <a:xfrm>
            <a:off x="838200" y="1876220"/>
            <a:ext cx="9357050" cy="941626"/>
            <a:chOff x="838200" y="1876220"/>
            <a:chExt cx="9357050" cy="941626"/>
          </a:xfrm>
        </p:grpSpPr>
        <p:pic>
          <p:nvPicPr>
            <p:cNvPr id="5" name="Picture 4" descr="A close up of a clock&#10;&#10;Description automatically generated">
              <a:extLst>
                <a:ext uri="{FF2B5EF4-FFF2-40B4-BE49-F238E27FC236}">
                  <a16:creationId xmlns:a16="http://schemas.microsoft.com/office/drawing/2014/main" id="{AE8C1A0C-BABA-4C2D-8AF7-5EF1D0770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48958"/>
              <a:ext cx="4593125" cy="718478"/>
            </a:xfrm>
            <a:prstGeom prst="rect">
              <a:avLst/>
            </a:prstGeom>
          </p:spPr>
        </p:pic>
        <p:grpSp>
          <p:nvGrpSpPr>
            <p:cNvPr id="22" name="Group 21">
              <a:extLst>
                <a:ext uri="{FF2B5EF4-FFF2-40B4-BE49-F238E27FC236}">
                  <a16:creationId xmlns:a16="http://schemas.microsoft.com/office/drawing/2014/main" id="{B4122076-3B88-4427-9FFE-ED701A6BACE0}"/>
                </a:ext>
              </a:extLst>
            </p:cNvPr>
            <p:cNvGrpSpPr/>
            <p:nvPr/>
          </p:nvGrpSpPr>
          <p:grpSpPr>
            <a:xfrm>
              <a:off x="2643673" y="1876220"/>
              <a:ext cx="7551577" cy="941626"/>
              <a:chOff x="2643673" y="1876220"/>
              <a:chExt cx="7551577" cy="941626"/>
            </a:xfrm>
          </p:grpSpPr>
          <p:sp>
            <p:nvSpPr>
              <p:cNvPr id="8" name="Rectangle: Rounded Corners 7">
                <a:extLst>
                  <a:ext uri="{FF2B5EF4-FFF2-40B4-BE49-F238E27FC236}">
                    <a16:creationId xmlns:a16="http://schemas.microsoft.com/office/drawing/2014/main" id="{21010E28-8D9D-486B-A7B4-9DE60DACD8B0}"/>
                  </a:ext>
                </a:extLst>
              </p:cNvPr>
              <p:cNvSpPr/>
              <p:nvPr/>
            </p:nvSpPr>
            <p:spPr>
              <a:xfrm>
                <a:off x="2643673" y="2002973"/>
                <a:ext cx="2631233" cy="8148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Connector: Elbow 10">
                <a:extLst>
                  <a:ext uri="{FF2B5EF4-FFF2-40B4-BE49-F238E27FC236}">
                    <a16:creationId xmlns:a16="http://schemas.microsoft.com/office/drawing/2014/main" id="{436BAAA4-0534-4D76-B339-9FAF07C01341}"/>
                  </a:ext>
                </a:extLst>
              </p:cNvPr>
              <p:cNvCxnSpPr>
                <a:cxnSpLocks/>
              </p:cNvCxnSpPr>
              <p:nvPr/>
            </p:nvCxnSpPr>
            <p:spPr>
              <a:xfrm>
                <a:off x="4136571" y="2002973"/>
                <a:ext cx="3682482" cy="19641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F72EC18-A1F4-4EAD-A232-36D7EF09BBAB}"/>
                  </a:ext>
                </a:extLst>
              </p:cNvPr>
              <p:cNvSpPr txBox="1"/>
              <p:nvPr/>
            </p:nvSpPr>
            <p:spPr>
              <a:xfrm>
                <a:off x="7887478" y="1876220"/>
                <a:ext cx="2307772" cy="646331"/>
              </a:xfrm>
              <a:prstGeom prst="rect">
                <a:avLst/>
              </a:prstGeom>
              <a:noFill/>
            </p:spPr>
            <p:txBody>
              <a:bodyPr wrap="square" rtlCol="0">
                <a:spAutoFit/>
              </a:bodyPr>
              <a:lstStyle/>
              <a:p>
                <a:r>
                  <a:rPr lang="en-US" sz="1200" dirty="0">
                    <a:solidFill>
                      <a:srgbClr val="002060"/>
                    </a:solidFill>
                  </a:rPr>
                  <a:t>Utility function for preference over a composite consumption good Ct and working time Lt</a:t>
                </a:r>
              </a:p>
            </p:txBody>
          </p:sp>
        </p:grpSp>
      </p:grpSp>
      <p:sp>
        <p:nvSpPr>
          <p:cNvPr id="13" name="TextBox 12">
            <a:extLst>
              <a:ext uri="{FF2B5EF4-FFF2-40B4-BE49-F238E27FC236}">
                <a16:creationId xmlns:a16="http://schemas.microsoft.com/office/drawing/2014/main" id="{426EE94A-86EA-432E-98EB-167B08218F26}"/>
              </a:ext>
            </a:extLst>
          </p:cNvPr>
          <p:cNvSpPr txBox="1"/>
          <p:nvPr/>
        </p:nvSpPr>
        <p:spPr>
          <a:xfrm>
            <a:off x="838200" y="3163321"/>
            <a:ext cx="2808205" cy="307777"/>
          </a:xfrm>
          <a:prstGeom prst="rect">
            <a:avLst/>
          </a:prstGeom>
          <a:noFill/>
        </p:spPr>
        <p:txBody>
          <a:bodyPr wrap="none" rtlCol="0">
            <a:spAutoFit/>
          </a:bodyPr>
          <a:lstStyle/>
          <a:p>
            <a:r>
              <a:rPr lang="en-US" sz="1400" u="sng" dirty="0"/>
              <a:t>Subject to the following constraints:</a:t>
            </a:r>
          </a:p>
        </p:txBody>
      </p:sp>
      <p:grpSp>
        <p:nvGrpSpPr>
          <p:cNvPr id="21" name="Group 20">
            <a:extLst>
              <a:ext uri="{FF2B5EF4-FFF2-40B4-BE49-F238E27FC236}">
                <a16:creationId xmlns:a16="http://schemas.microsoft.com/office/drawing/2014/main" id="{F9B2648C-4DCA-4B33-9686-263308827B76}"/>
              </a:ext>
            </a:extLst>
          </p:cNvPr>
          <p:cNvGrpSpPr/>
          <p:nvPr/>
        </p:nvGrpSpPr>
        <p:grpSpPr>
          <a:xfrm>
            <a:off x="838200" y="3852684"/>
            <a:ext cx="5324825" cy="1974851"/>
            <a:chOff x="838200" y="3852684"/>
            <a:chExt cx="5324825" cy="1974851"/>
          </a:xfrm>
        </p:grpSpPr>
        <p:pic>
          <p:nvPicPr>
            <p:cNvPr id="15" name="Picture 14">
              <a:extLst>
                <a:ext uri="{FF2B5EF4-FFF2-40B4-BE49-F238E27FC236}">
                  <a16:creationId xmlns:a16="http://schemas.microsoft.com/office/drawing/2014/main" id="{CBE6786F-B30D-4AB8-822B-4BBE09A55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852684"/>
              <a:ext cx="5306165" cy="429009"/>
            </a:xfrm>
            <a:prstGeom prst="rect">
              <a:avLst/>
            </a:prstGeom>
          </p:spPr>
        </p:pic>
        <p:pic>
          <p:nvPicPr>
            <p:cNvPr id="17" name="Picture 16" descr="A close up of a logo&#10;&#10;Description automatically generated">
              <a:extLst>
                <a:ext uri="{FF2B5EF4-FFF2-40B4-BE49-F238E27FC236}">
                  <a16:creationId xmlns:a16="http://schemas.microsoft.com/office/drawing/2014/main" id="{B7A0E8CB-0DBA-4C21-AF42-E26C05C1D0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469" y="4423872"/>
              <a:ext cx="4343556" cy="1403663"/>
            </a:xfrm>
            <a:prstGeom prst="rect">
              <a:avLst/>
            </a:prstGeom>
          </p:spPr>
        </p:pic>
      </p:grpSp>
      <p:sp>
        <p:nvSpPr>
          <p:cNvPr id="18" name="Rectangle 17">
            <a:extLst>
              <a:ext uri="{FF2B5EF4-FFF2-40B4-BE49-F238E27FC236}">
                <a16:creationId xmlns:a16="http://schemas.microsoft.com/office/drawing/2014/main" id="{00061C92-D7E9-4F7C-A628-B148DB238B95}"/>
              </a:ext>
            </a:extLst>
          </p:cNvPr>
          <p:cNvSpPr/>
          <p:nvPr/>
        </p:nvSpPr>
        <p:spPr>
          <a:xfrm>
            <a:off x="6394580" y="2956898"/>
            <a:ext cx="5449079" cy="3416320"/>
          </a:xfrm>
          <a:prstGeom prst="rect">
            <a:avLst/>
          </a:prstGeom>
        </p:spPr>
        <p:txBody>
          <a:bodyPr wrap="square">
            <a:spAutoFit/>
          </a:bodyPr>
          <a:lstStyle/>
          <a:p>
            <a:pPr marL="171450" indent="-171450">
              <a:buFont typeface="Arial" panose="020B0604020202020204" pitchFamily="34" charset="0"/>
              <a:buChar char="•"/>
            </a:pPr>
            <a:r>
              <a:rPr lang="el-GR" sz="1200" dirty="0">
                <a:solidFill>
                  <a:srgbClr val="002060"/>
                </a:solidFill>
                <a:latin typeface="Times New Roman" panose="02020603050405020304" pitchFamily="18" charset="0"/>
                <a:cs typeface="Times New Roman" panose="02020603050405020304" pitchFamily="18" charset="0"/>
              </a:rPr>
              <a:t>λ</a:t>
            </a:r>
            <a:r>
              <a:rPr lang="en-US" sz="1200" dirty="0">
                <a:solidFill>
                  <a:srgbClr val="002060"/>
                </a:solidFill>
                <a:latin typeface="StandardSymL-Slant_167"/>
              </a:rPr>
              <a:t> </a:t>
            </a:r>
            <a:r>
              <a:rPr lang="en-US" sz="1200" dirty="0">
                <a:solidFill>
                  <a:srgbClr val="002060"/>
                </a:solidFill>
                <a:latin typeface="NimbusRomNo9L-Regu"/>
              </a:rPr>
              <a:t>and </a:t>
            </a:r>
            <a:r>
              <a:rPr lang="el-GR" sz="1200" dirty="0">
                <a:solidFill>
                  <a:srgbClr val="002060"/>
                </a:solidFill>
                <a:latin typeface="Times New Roman" panose="02020603050405020304" pitchFamily="18" charset="0"/>
                <a:cs typeface="Times New Roman" panose="02020603050405020304" pitchFamily="18" charset="0"/>
              </a:rPr>
              <a:t>σ</a:t>
            </a:r>
            <a:r>
              <a:rPr lang="en-US" sz="1200" dirty="0">
                <a:solidFill>
                  <a:srgbClr val="002060"/>
                </a:solidFill>
                <a:latin typeface="StandardSymL-Slant_167"/>
              </a:rPr>
              <a:t> </a:t>
            </a:r>
            <a:r>
              <a:rPr lang="en-US" sz="1200" dirty="0">
                <a:solidFill>
                  <a:srgbClr val="002060"/>
                </a:solidFill>
                <a:latin typeface="NimbusRomNo9L-Regu"/>
              </a:rPr>
              <a:t>are both non-negative numbers representing the inverses of the elasticity of intertemporal substitution and the Frisch labor supply elasticity, respectively</a:t>
            </a:r>
          </a:p>
          <a:p>
            <a:pPr marL="171450" indent="-171450">
              <a:buFont typeface="Arial" panose="020B0604020202020204" pitchFamily="34" charset="0"/>
              <a:buChar char="•"/>
            </a:pPr>
            <a:endParaRPr lang="en-US" sz="1200" dirty="0">
              <a:solidFill>
                <a:srgbClr val="002060"/>
              </a:solidFill>
              <a:latin typeface="NimbusRomNo9L-Regu"/>
            </a:endParaRPr>
          </a:p>
          <a:p>
            <a:pPr marL="171450" indent="-171450">
              <a:buFont typeface="Arial" panose="020B0604020202020204" pitchFamily="34" charset="0"/>
              <a:buChar char="•"/>
            </a:pPr>
            <a:r>
              <a:rPr lang="en-US" sz="1200" dirty="0" err="1">
                <a:solidFill>
                  <a:srgbClr val="002060"/>
                </a:solidFill>
              </a:rPr>
              <a:t>Bt</a:t>
            </a:r>
            <a:r>
              <a:rPr lang="en-US" sz="1200" dirty="0">
                <a:solidFill>
                  <a:srgbClr val="002060"/>
                </a:solidFill>
              </a:rPr>
              <a:t> &gt; 0 is a time-varying labor supply parameter that is used to capture the demographic factors</a:t>
            </a: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l-GR" sz="1200" dirty="0">
                <a:solidFill>
                  <a:srgbClr val="002060"/>
                </a:solidFill>
                <a:latin typeface="Times New Roman" panose="02020603050405020304" pitchFamily="18" charset="0"/>
                <a:cs typeface="Times New Roman" panose="02020603050405020304" pitchFamily="18" charset="0"/>
              </a:rPr>
              <a:t>φ</a:t>
            </a:r>
            <a:r>
              <a:rPr lang="en-US" sz="1200" dirty="0">
                <a:solidFill>
                  <a:srgbClr val="002060"/>
                </a:solidFill>
              </a:rPr>
              <a:t> represents the household’s preference weight on consumption good in sector </a:t>
            </a:r>
            <a:r>
              <a:rPr lang="en-US" sz="1200" dirty="0" err="1">
                <a:solidFill>
                  <a:srgbClr val="002060"/>
                </a:solidFill>
              </a:rPr>
              <a:t>i</a:t>
            </a:r>
            <a:r>
              <a:rPr lang="en-US" sz="1200" dirty="0">
                <a:solidFill>
                  <a:srgbClr val="002060"/>
                </a:solidFill>
              </a:rPr>
              <a:t> (</a:t>
            </a:r>
            <a:r>
              <a:rPr lang="el-GR" sz="1200" dirty="0">
                <a:solidFill>
                  <a:srgbClr val="002060"/>
                </a:solidFill>
                <a:latin typeface="Times New Roman" panose="02020603050405020304" pitchFamily="18" charset="0"/>
                <a:cs typeface="Times New Roman" panose="02020603050405020304" pitchFamily="18" charset="0"/>
              </a:rPr>
              <a:t>φ</a:t>
            </a:r>
            <a:r>
              <a:rPr lang="en-US" sz="1200" dirty="0">
                <a:solidFill>
                  <a:srgbClr val="002060"/>
                </a:solidFill>
              </a:rPr>
              <a:t>(a)+</a:t>
            </a:r>
            <a:r>
              <a:rPr lang="el-GR" sz="1200" dirty="0">
                <a:solidFill>
                  <a:srgbClr val="002060"/>
                </a:solidFill>
                <a:latin typeface="Times New Roman" panose="02020603050405020304" pitchFamily="18" charset="0"/>
                <a:cs typeface="Times New Roman" panose="02020603050405020304" pitchFamily="18" charset="0"/>
              </a:rPr>
              <a:t> φ</a:t>
            </a:r>
            <a:r>
              <a:rPr lang="en-US" sz="1200" dirty="0">
                <a:solidFill>
                  <a:srgbClr val="002060"/>
                </a:solidFill>
              </a:rPr>
              <a:t>(</a:t>
            </a:r>
            <a:r>
              <a:rPr lang="en-US" sz="1200" dirty="0" err="1">
                <a:solidFill>
                  <a:srgbClr val="002060"/>
                </a:solidFill>
              </a:rPr>
              <a:t>na</a:t>
            </a:r>
            <a:r>
              <a:rPr lang="en-US" sz="1200" dirty="0">
                <a:solidFill>
                  <a:srgbClr val="002060"/>
                </a:solidFill>
              </a:rPr>
              <a:t>) = 1)</a:t>
            </a: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l-GR" sz="1200" dirty="0">
                <a:solidFill>
                  <a:srgbClr val="002060"/>
                </a:solidFill>
                <a:latin typeface="Times New Roman" panose="02020603050405020304" pitchFamily="18" charset="0"/>
                <a:cs typeface="Times New Roman" panose="02020603050405020304" pitchFamily="18" charset="0"/>
              </a:rPr>
              <a:t>μ</a:t>
            </a:r>
            <a:r>
              <a:rPr lang="en-US" sz="1200" dirty="0">
                <a:solidFill>
                  <a:srgbClr val="002060"/>
                </a:solidFill>
              </a:rPr>
              <a:t> is a parameter that determines the income elasticity of consumption good </a:t>
            </a:r>
            <a:r>
              <a:rPr lang="en-US" sz="1200" dirty="0" err="1">
                <a:solidFill>
                  <a:srgbClr val="002060"/>
                </a:solidFill>
              </a:rPr>
              <a:t>i</a:t>
            </a:r>
            <a:r>
              <a:rPr lang="en-US" sz="1200" dirty="0">
                <a:solidFill>
                  <a:srgbClr val="002060"/>
                </a:solidFill>
              </a:rPr>
              <a:t> </a:t>
            </a: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l-GR" sz="1200" dirty="0">
                <a:solidFill>
                  <a:srgbClr val="002060"/>
                </a:solidFill>
                <a:latin typeface="Times New Roman" panose="02020603050405020304" pitchFamily="18" charset="0"/>
                <a:cs typeface="Times New Roman" panose="02020603050405020304" pitchFamily="18" charset="0"/>
              </a:rPr>
              <a:t>ε</a:t>
            </a:r>
            <a:r>
              <a:rPr lang="en-US" sz="1200" dirty="0">
                <a:solidFill>
                  <a:srgbClr val="002060"/>
                </a:solidFill>
              </a:rPr>
              <a:t> is the elasticity of substitution between the two consumption goods</a:t>
            </a: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n-US" sz="1200" dirty="0">
                <a:solidFill>
                  <a:srgbClr val="002060"/>
                </a:solidFill>
              </a:rPr>
              <a:t>c(it) is the consumption of two goods, a and </a:t>
            </a:r>
            <a:r>
              <a:rPr lang="en-US" sz="1200" dirty="0" err="1">
                <a:solidFill>
                  <a:srgbClr val="002060"/>
                </a:solidFill>
              </a:rPr>
              <a:t>na</a:t>
            </a:r>
            <a:endParaRPr lang="en-US" sz="1200" dirty="0">
              <a:solidFill>
                <a:srgbClr val="002060"/>
              </a:solidFill>
            </a:endParaRP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n-US" sz="1200" dirty="0">
                <a:solidFill>
                  <a:srgbClr val="002060"/>
                </a:solidFill>
              </a:rPr>
              <a:t>A is the productivity</a:t>
            </a: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n-US" sz="1200" dirty="0">
                <a:solidFill>
                  <a:srgbClr val="002060"/>
                </a:solidFill>
              </a:rPr>
              <a:t>L is the employment in the corresponding industry</a:t>
            </a:r>
          </a:p>
        </p:txBody>
      </p:sp>
    </p:spTree>
    <p:extLst>
      <p:ext uri="{BB962C8B-B14F-4D97-AF65-F5344CB8AC3E}">
        <p14:creationId xmlns:p14="http://schemas.microsoft.com/office/powerpoint/2010/main" val="306546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8AC9-7D76-4F4C-87FF-D3868007DFCD}"/>
              </a:ext>
            </a:extLst>
          </p:cNvPr>
          <p:cNvSpPr>
            <a:spLocks noGrp="1"/>
          </p:cNvSpPr>
          <p:nvPr>
            <p:ph type="title"/>
          </p:nvPr>
        </p:nvSpPr>
        <p:spPr/>
        <p:txBody>
          <a:bodyPr/>
          <a:lstStyle/>
          <a:p>
            <a:r>
              <a:rPr lang="en-US" dirty="0">
                <a:solidFill>
                  <a:srgbClr val="0070C0"/>
                </a:solidFill>
              </a:rPr>
              <a:t>The Model</a:t>
            </a:r>
          </a:p>
        </p:txBody>
      </p:sp>
      <p:sp>
        <p:nvSpPr>
          <p:cNvPr id="9" name="TextBox 8">
            <a:extLst>
              <a:ext uri="{FF2B5EF4-FFF2-40B4-BE49-F238E27FC236}">
                <a16:creationId xmlns:a16="http://schemas.microsoft.com/office/drawing/2014/main" id="{6CC440D5-0898-43D3-A106-6FFA864FA12A}"/>
              </a:ext>
            </a:extLst>
          </p:cNvPr>
          <p:cNvSpPr txBox="1"/>
          <p:nvPr/>
        </p:nvSpPr>
        <p:spPr>
          <a:xfrm>
            <a:off x="838200" y="1429078"/>
            <a:ext cx="9680510" cy="307777"/>
          </a:xfrm>
          <a:prstGeom prst="rect">
            <a:avLst/>
          </a:prstGeom>
          <a:noFill/>
        </p:spPr>
        <p:txBody>
          <a:bodyPr wrap="square" rtlCol="0">
            <a:spAutoFit/>
          </a:bodyPr>
          <a:lstStyle/>
          <a:p>
            <a:r>
              <a:rPr lang="en-US" sz="1400" dirty="0">
                <a:solidFill>
                  <a:srgbClr val="002060"/>
                </a:solidFill>
              </a:rPr>
              <a:t>The optimal consumption of the two goods, c(at) and c(</a:t>
            </a:r>
            <a:r>
              <a:rPr lang="en-US" sz="1400" dirty="0" err="1">
                <a:solidFill>
                  <a:srgbClr val="002060"/>
                </a:solidFill>
              </a:rPr>
              <a:t>nat</a:t>
            </a:r>
            <a:r>
              <a:rPr lang="en-US" sz="1400" dirty="0">
                <a:solidFill>
                  <a:srgbClr val="002060"/>
                </a:solidFill>
              </a:rPr>
              <a:t>) , and the aggregate employment rate Lt satisfy the following equations:</a:t>
            </a:r>
          </a:p>
        </p:txBody>
      </p:sp>
      <p:grpSp>
        <p:nvGrpSpPr>
          <p:cNvPr id="10" name="Group 9">
            <a:extLst>
              <a:ext uri="{FF2B5EF4-FFF2-40B4-BE49-F238E27FC236}">
                <a16:creationId xmlns:a16="http://schemas.microsoft.com/office/drawing/2014/main" id="{1017EA9B-A1A7-472F-8562-705C82F74EEC}"/>
              </a:ext>
            </a:extLst>
          </p:cNvPr>
          <p:cNvGrpSpPr/>
          <p:nvPr/>
        </p:nvGrpSpPr>
        <p:grpSpPr>
          <a:xfrm>
            <a:off x="370328" y="2463276"/>
            <a:ext cx="5081922" cy="2810357"/>
            <a:chOff x="370328" y="2463276"/>
            <a:chExt cx="5081922" cy="2810357"/>
          </a:xfrm>
        </p:grpSpPr>
        <p:pic>
          <p:nvPicPr>
            <p:cNvPr id="4" name="Picture 3" descr="A picture containing clock&#10;&#10;Description automatically generated">
              <a:extLst>
                <a:ext uri="{FF2B5EF4-FFF2-40B4-BE49-F238E27FC236}">
                  <a16:creationId xmlns:a16="http://schemas.microsoft.com/office/drawing/2014/main" id="{87C17916-D110-4ACB-B03D-8F890C244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67" y="2463276"/>
              <a:ext cx="4525343" cy="648477"/>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AB116DD8-A816-4136-85BB-48BCE629A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28" y="3484726"/>
              <a:ext cx="5081922" cy="1788907"/>
            </a:xfrm>
            <a:prstGeom prst="rect">
              <a:avLst/>
            </a:prstGeom>
          </p:spPr>
        </p:pic>
      </p:grpSp>
      <p:sp>
        <p:nvSpPr>
          <p:cNvPr id="16" name="Rectangle 15">
            <a:extLst>
              <a:ext uri="{FF2B5EF4-FFF2-40B4-BE49-F238E27FC236}">
                <a16:creationId xmlns:a16="http://schemas.microsoft.com/office/drawing/2014/main" id="{9CFF8B60-88FF-4397-8997-CE3FAF1586B9}"/>
              </a:ext>
            </a:extLst>
          </p:cNvPr>
          <p:cNvSpPr/>
          <p:nvPr/>
        </p:nvSpPr>
        <p:spPr>
          <a:xfrm>
            <a:off x="6096000" y="2205434"/>
            <a:ext cx="5449079" cy="3416320"/>
          </a:xfrm>
          <a:prstGeom prst="rect">
            <a:avLst/>
          </a:prstGeom>
        </p:spPr>
        <p:txBody>
          <a:bodyPr wrap="square">
            <a:spAutoFit/>
          </a:bodyPr>
          <a:lstStyle/>
          <a:p>
            <a:pPr marL="171450" indent="-171450">
              <a:buFont typeface="Arial" panose="020B0604020202020204" pitchFamily="34" charset="0"/>
              <a:buChar char="•"/>
            </a:pPr>
            <a:r>
              <a:rPr lang="el-GR" sz="1200" dirty="0">
                <a:solidFill>
                  <a:srgbClr val="002060"/>
                </a:solidFill>
                <a:latin typeface="Times New Roman" panose="02020603050405020304" pitchFamily="18" charset="0"/>
                <a:cs typeface="Times New Roman" panose="02020603050405020304" pitchFamily="18" charset="0"/>
              </a:rPr>
              <a:t>λ</a:t>
            </a:r>
            <a:r>
              <a:rPr lang="en-US" sz="1200" dirty="0">
                <a:solidFill>
                  <a:srgbClr val="002060"/>
                </a:solidFill>
                <a:latin typeface="StandardSymL-Slant_167"/>
              </a:rPr>
              <a:t> </a:t>
            </a:r>
            <a:r>
              <a:rPr lang="en-US" sz="1200" dirty="0">
                <a:solidFill>
                  <a:srgbClr val="002060"/>
                </a:solidFill>
                <a:latin typeface="NimbusRomNo9L-Regu"/>
              </a:rPr>
              <a:t>and </a:t>
            </a:r>
            <a:r>
              <a:rPr lang="el-GR" sz="1200" dirty="0">
                <a:solidFill>
                  <a:srgbClr val="002060"/>
                </a:solidFill>
                <a:latin typeface="Times New Roman" panose="02020603050405020304" pitchFamily="18" charset="0"/>
                <a:cs typeface="Times New Roman" panose="02020603050405020304" pitchFamily="18" charset="0"/>
              </a:rPr>
              <a:t>σ</a:t>
            </a:r>
            <a:r>
              <a:rPr lang="en-US" sz="1200" dirty="0">
                <a:solidFill>
                  <a:srgbClr val="002060"/>
                </a:solidFill>
                <a:latin typeface="StandardSymL-Slant_167"/>
              </a:rPr>
              <a:t> </a:t>
            </a:r>
            <a:r>
              <a:rPr lang="en-US" sz="1200" dirty="0">
                <a:solidFill>
                  <a:srgbClr val="002060"/>
                </a:solidFill>
                <a:latin typeface="NimbusRomNo9L-Regu"/>
              </a:rPr>
              <a:t>are both non-negative numbers representing the inverses of the elasticity of intertemporal substitution and the Frisch labor supply elasticity, respectively</a:t>
            </a:r>
          </a:p>
          <a:p>
            <a:pPr marL="171450" indent="-171450">
              <a:buFont typeface="Arial" panose="020B0604020202020204" pitchFamily="34" charset="0"/>
              <a:buChar char="•"/>
            </a:pPr>
            <a:endParaRPr lang="en-US" sz="1200" dirty="0">
              <a:solidFill>
                <a:srgbClr val="002060"/>
              </a:solidFill>
              <a:latin typeface="NimbusRomNo9L-Regu"/>
            </a:endParaRPr>
          </a:p>
          <a:p>
            <a:pPr marL="171450" indent="-171450">
              <a:buFont typeface="Arial" panose="020B0604020202020204" pitchFamily="34" charset="0"/>
              <a:buChar char="•"/>
            </a:pPr>
            <a:r>
              <a:rPr lang="en-US" sz="1200" dirty="0" err="1">
                <a:solidFill>
                  <a:srgbClr val="002060"/>
                </a:solidFill>
              </a:rPr>
              <a:t>Bt</a:t>
            </a:r>
            <a:r>
              <a:rPr lang="en-US" sz="1200" dirty="0">
                <a:solidFill>
                  <a:srgbClr val="002060"/>
                </a:solidFill>
              </a:rPr>
              <a:t> &gt; 0 is a time-varying labor supply parameter that is used to capture the demographic factors</a:t>
            </a: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l-GR" sz="1200" dirty="0">
                <a:solidFill>
                  <a:srgbClr val="002060"/>
                </a:solidFill>
                <a:latin typeface="Times New Roman" panose="02020603050405020304" pitchFamily="18" charset="0"/>
                <a:cs typeface="Times New Roman" panose="02020603050405020304" pitchFamily="18" charset="0"/>
              </a:rPr>
              <a:t>φ</a:t>
            </a:r>
            <a:r>
              <a:rPr lang="en-US" sz="1200" dirty="0">
                <a:solidFill>
                  <a:srgbClr val="002060"/>
                </a:solidFill>
              </a:rPr>
              <a:t> represents the household’s preference weight on consumption good in sector </a:t>
            </a:r>
            <a:r>
              <a:rPr lang="en-US" sz="1200" dirty="0" err="1">
                <a:solidFill>
                  <a:srgbClr val="002060"/>
                </a:solidFill>
              </a:rPr>
              <a:t>i</a:t>
            </a:r>
            <a:r>
              <a:rPr lang="en-US" sz="1200" dirty="0">
                <a:solidFill>
                  <a:srgbClr val="002060"/>
                </a:solidFill>
              </a:rPr>
              <a:t> (</a:t>
            </a:r>
            <a:r>
              <a:rPr lang="el-GR" sz="1200" dirty="0">
                <a:solidFill>
                  <a:srgbClr val="002060"/>
                </a:solidFill>
                <a:latin typeface="Times New Roman" panose="02020603050405020304" pitchFamily="18" charset="0"/>
                <a:cs typeface="Times New Roman" panose="02020603050405020304" pitchFamily="18" charset="0"/>
              </a:rPr>
              <a:t>φ</a:t>
            </a:r>
            <a:r>
              <a:rPr lang="en-US" sz="1200" dirty="0">
                <a:solidFill>
                  <a:srgbClr val="002060"/>
                </a:solidFill>
              </a:rPr>
              <a:t>(a)+</a:t>
            </a:r>
            <a:r>
              <a:rPr lang="el-GR" sz="1200" dirty="0">
                <a:solidFill>
                  <a:srgbClr val="002060"/>
                </a:solidFill>
                <a:latin typeface="Times New Roman" panose="02020603050405020304" pitchFamily="18" charset="0"/>
                <a:cs typeface="Times New Roman" panose="02020603050405020304" pitchFamily="18" charset="0"/>
              </a:rPr>
              <a:t> φ</a:t>
            </a:r>
            <a:r>
              <a:rPr lang="en-US" sz="1200" dirty="0">
                <a:solidFill>
                  <a:srgbClr val="002060"/>
                </a:solidFill>
              </a:rPr>
              <a:t>(</a:t>
            </a:r>
            <a:r>
              <a:rPr lang="en-US" sz="1200" dirty="0" err="1">
                <a:solidFill>
                  <a:srgbClr val="002060"/>
                </a:solidFill>
              </a:rPr>
              <a:t>na</a:t>
            </a:r>
            <a:r>
              <a:rPr lang="en-US" sz="1200" dirty="0">
                <a:solidFill>
                  <a:srgbClr val="002060"/>
                </a:solidFill>
              </a:rPr>
              <a:t>) = 1)</a:t>
            </a: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l-GR" sz="1200" dirty="0">
                <a:solidFill>
                  <a:srgbClr val="002060"/>
                </a:solidFill>
                <a:latin typeface="Times New Roman" panose="02020603050405020304" pitchFamily="18" charset="0"/>
                <a:cs typeface="Times New Roman" panose="02020603050405020304" pitchFamily="18" charset="0"/>
              </a:rPr>
              <a:t>μ</a:t>
            </a:r>
            <a:r>
              <a:rPr lang="en-US" sz="1200" dirty="0">
                <a:solidFill>
                  <a:srgbClr val="002060"/>
                </a:solidFill>
              </a:rPr>
              <a:t> is a parameter that determines the income elasticity of consumption good </a:t>
            </a:r>
            <a:r>
              <a:rPr lang="en-US" sz="1200" dirty="0" err="1">
                <a:solidFill>
                  <a:srgbClr val="002060"/>
                </a:solidFill>
              </a:rPr>
              <a:t>i</a:t>
            </a:r>
            <a:r>
              <a:rPr lang="en-US" sz="1200" dirty="0">
                <a:solidFill>
                  <a:srgbClr val="002060"/>
                </a:solidFill>
              </a:rPr>
              <a:t> </a:t>
            </a: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l-GR" sz="1200" dirty="0">
                <a:solidFill>
                  <a:srgbClr val="002060"/>
                </a:solidFill>
                <a:latin typeface="Times New Roman" panose="02020603050405020304" pitchFamily="18" charset="0"/>
                <a:cs typeface="Times New Roman" panose="02020603050405020304" pitchFamily="18" charset="0"/>
              </a:rPr>
              <a:t>ε</a:t>
            </a:r>
            <a:r>
              <a:rPr lang="en-US" sz="1200" dirty="0">
                <a:solidFill>
                  <a:srgbClr val="002060"/>
                </a:solidFill>
              </a:rPr>
              <a:t> is the elasticity of substitution between the two consumption goods</a:t>
            </a: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n-US" sz="1200" dirty="0">
                <a:solidFill>
                  <a:srgbClr val="002060"/>
                </a:solidFill>
              </a:rPr>
              <a:t>c(it) is the consumption of two goods, a and </a:t>
            </a:r>
            <a:r>
              <a:rPr lang="en-US" sz="1200" dirty="0" err="1">
                <a:solidFill>
                  <a:srgbClr val="002060"/>
                </a:solidFill>
              </a:rPr>
              <a:t>na</a:t>
            </a:r>
            <a:endParaRPr lang="en-US" sz="1200" dirty="0">
              <a:solidFill>
                <a:srgbClr val="002060"/>
              </a:solidFill>
            </a:endParaRP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n-US" sz="1200" dirty="0">
                <a:solidFill>
                  <a:srgbClr val="002060"/>
                </a:solidFill>
              </a:rPr>
              <a:t>A is the productivity</a:t>
            </a: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n-US" sz="1200" dirty="0">
                <a:solidFill>
                  <a:srgbClr val="002060"/>
                </a:solidFill>
              </a:rPr>
              <a:t>L is the employment in the corresponding industry</a:t>
            </a:r>
          </a:p>
        </p:txBody>
      </p:sp>
    </p:spTree>
    <p:extLst>
      <p:ext uri="{BB962C8B-B14F-4D97-AF65-F5344CB8AC3E}">
        <p14:creationId xmlns:p14="http://schemas.microsoft.com/office/powerpoint/2010/main" val="2022786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8AC9-7D76-4F4C-87FF-D3868007DFCD}"/>
              </a:ext>
            </a:extLst>
          </p:cNvPr>
          <p:cNvSpPr>
            <a:spLocks noGrp="1"/>
          </p:cNvSpPr>
          <p:nvPr>
            <p:ph type="title"/>
          </p:nvPr>
        </p:nvSpPr>
        <p:spPr>
          <a:xfrm>
            <a:off x="338844" y="127652"/>
            <a:ext cx="4838974" cy="588746"/>
          </a:xfrm>
        </p:spPr>
        <p:txBody>
          <a:bodyPr>
            <a:normAutofit fontScale="90000"/>
          </a:bodyPr>
          <a:lstStyle/>
          <a:p>
            <a:r>
              <a:rPr lang="en-US" dirty="0">
                <a:solidFill>
                  <a:srgbClr val="0070C0"/>
                </a:solidFill>
              </a:rPr>
              <a:t>The Model</a:t>
            </a:r>
          </a:p>
        </p:txBody>
      </p:sp>
      <p:sp>
        <p:nvSpPr>
          <p:cNvPr id="16" name="Rectangle 15">
            <a:extLst>
              <a:ext uri="{FF2B5EF4-FFF2-40B4-BE49-F238E27FC236}">
                <a16:creationId xmlns:a16="http://schemas.microsoft.com/office/drawing/2014/main" id="{9CFF8B60-88FF-4397-8997-CE3FAF1586B9}"/>
              </a:ext>
            </a:extLst>
          </p:cNvPr>
          <p:cNvSpPr/>
          <p:nvPr/>
        </p:nvSpPr>
        <p:spPr>
          <a:xfrm>
            <a:off x="193811" y="4897828"/>
            <a:ext cx="5601479" cy="1739772"/>
          </a:xfrm>
          <a:prstGeom prst="rect">
            <a:avLst/>
          </a:prstGeom>
        </p:spPr>
        <p:txBody>
          <a:bodyPr wrap="square">
            <a:spAutoFit/>
          </a:bodyPr>
          <a:lstStyle/>
          <a:p>
            <a:pPr marL="91440" indent="-91440">
              <a:lnSpc>
                <a:spcPct val="114000"/>
              </a:lnSpc>
              <a:buFont typeface="Arial" panose="020B0604020202020204" pitchFamily="34" charset="0"/>
              <a:buChar char="•"/>
            </a:pPr>
            <a:r>
              <a:rPr lang="el-GR" sz="1050" dirty="0">
                <a:solidFill>
                  <a:srgbClr val="002060"/>
                </a:solidFill>
                <a:latin typeface="Times New Roman" panose="02020603050405020304" pitchFamily="18" charset="0"/>
                <a:cs typeface="Times New Roman" panose="02020603050405020304" pitchFamily="18" charset="0"/>
              </a:rPr>
              <a:t>λ</a:t>
            </a:r>
            <a:r>
              <a:rPr lang="en-US" sz="1050" dirty="0">
                <a:solidFill>
                  <a:srgbClr val="002060"/>
                </a:solidFill>
                <a:latin typeface="StandardSymL-Slant_167"/>
              </a:rPr>
              <a:t> </a:t>
            </a:r>
            <a:r>
              <a:rPr lang="en-US" sz="1050" dirty="0">
                <a:solidFill>
                  <a:srgbClr val="002060"/>
                </a:solidFill>
                <a:latin typeface="NimbusRomNo9L-Regu"/>
              </a:rPr>
              <a:t>and </a:t>
            </a:r>
            <a:r>
              <a:rPr lang="el-GR" sz="1050" dirty="0">
                <a:solidFill>
                  <a:srgbClr val="002060"/>
                </a:solidFill>
                <a:latin typeface="Times New Roman" panose="02020603050405020304" pitchFamily="18" charset="0"/>
                <a:cs typeface="Times New Roman" panose="02020603050405020304" pitchFamily="18" charset="0"/>
              </a:rPr>
              <a:t>σ</a:t>
            </a:r>
            <a:r>
              <a:rPr lang="en-US" sz="1050" dirty="0">
                <a:solidFill>
                  <a:srgbClr val="002060"/>
                </a:solidFill>
                <a:latin typeface="StandardSymL-Slant_167"/>
              </a:rPr>
              <a:t> </a:t>
            </a:r>
            <a:r>
              <a:rPr lang="en-US" sz="1050" dirty="0">
                <a:solidFill>
                  <a:srgbClr val="002060"/>
                </a:solidFill>
                <a:latin typeface="NimbusRomNo9L-Regu"/>
              </a:rPr>
              <a:t>are both non-negative numbers representing the inverses of the elasticity of intertemporal substitution and the Frisch labor supply elasticity, respectively</a:t>
            </a:r>
          </a:p>
          <a:p>
            <a:pPr marL="91440" indent="-91440">
              <a:lnSpc>
                <a:spcPct val="114000"/>
              </a:lnSpc>
              <a:buFont typeface="Arial" panose="020B0604020202020204" pitchFamily="34" charset="0"/>
              <a:buChar char="•"/>
            </a:pPr>
            <a:r>
              <a:rPr lang="en-US" sz="1050" dirty="0" err="1">
                <a:solidFill>
                  <a:srgbClr val="002060"/>
                </a:solidFill>
              </a:rPr>
              <a:t>Bt</a:t>
            </a:r>
            <a:r>
              <a:rPr lang="en-US" sz="1050" dirty="0">
                <a:solidFill>
                  <a:srgbClr val="002060"/>
                </a:solidFill>
              </a:rPr>
              <a:t> &gt; 0 is a time-varying labor supply parameter that is used to capture the demographic factors</a:t>
            </a:r>
          </a:p>
          <a:p>
            <a:pPr marL="91440" indent="-91440">
              <a:lnSpc>
                <a:spcPct val="114000"/>
              </a:lnSpc>
              <a:buFont typeface="Arial" panose="020B0604020202020204" pitchFamily="34" charset="0"/>
              <a:buChar char="•"/>
            </a:pPr>
            <a:r>
              <a:rPr lang="el-GR" sz="1050" dirty="0">
                <a:solidFill>
                  <a:srgbClr val="002060"/>
                </a:solidFill>
                <a:latin typeface="Times New Roman" panose="02020603050405020304" pitchFamily="18" charset="0"/>
                <a:cs typeface="Times New Roman" panose="02020603050405020304" pitchFamily="18" charset="0"/>
              </a:rPr>
              <a:t>φ</a:t>
            </a:r>
            <a:r>
              <a:rPr lang="en-US" sz="1050" dirty="0">
                <a:solidFill>
                  <a:srgbClr val="002060"/>
                </a:solidFill>
              </a:rPr>
              <a:t> represents the household’s preference weight on consumption good in sector </a:t>
            </a:r>
            <a:r>
              <a:rPr lang="en-US" sz="1050" dirty="0" err="1">
                <a:solidFill>
                  <a:srgbClr val="002060"/>
                </a:solidFill>
              </a:rPr>
              <a:t>i</a:t>
            </a:r>
            <a:r>
              <a:rPr lang="en-US" sz="1050" dirty="0">
                <a:solidFill>
                  <a:srgbClr val="002060"/>
                </a:solidFill>
              </a:rPr>
              <a:t> (</a:t>
            </a:r>
            <a:r>
              <a:rPr lang="el-GR" sz="1050" dirty="0">
                <a:solidFill>
                  <a:srgbClr val="002060"/>
                </a:solidFill>
                <a:latin typeface="Times New Roman" panose="02020603050405020304" pitchFamily="18" charset="0"/>
                <a:cs typeface="Times New Roman" panose="02020603050405020304" pitchFamily="18" charset="0"/>
              </a:rPr>
              <a:t>φ</a:t>
            </a:r>
            <a:r>
              <a:rPr lang="en-US" sz="1050" dirty="0">
                <a:solidFill>
                  <a:srgbClr val="002060"/>
                </a:solidFill>
              </a:rPr>
              <a:t>(a)+</a:t>
            </a:r>
            <a:r>
              <a:rPr lang="el-GR" sz="1050" dirty="0">
                <a:solidFill>
                  <a:srgbClr val="002060"/>
                </a:solidFill>
                <a:latin typeface="Times New Roman" panose="02020603050405020304" pitchFamily="18" charset="0"/>
                <a:cs typeface="Times New Roman" panose="02020603050405020304" pitchFamily="18" charset="0"/>
              </a:rPr>
              <a:t> φ</a:t>
            </a:r>
            <a:r>
              <a:rPr lang="en-US" sz="1050" dirty="0">
                <a:solidFill>
                  <a:srgbClr val="002060"/>
                </a:solidFill>
              </a:rPr>
              <a:t>(</a:t>
            </a:r>
            <a:r>
              <a:rPr lang="en-US" sz="1050" dirty="0" err="1">
                <a:solidFill>
                  <a:srgbClr val="002060"/>
                </a:solidFill>
              </a:rPr>
              <a:t>na</a:t>
            </a:r>
            <a:r>
              <a:rPr lang="en-US" sz="1050" dirty="0">
                <a:solidFill>
                  <a:srgbClr val="002060"/>
                </a:solidFill>
              </a:rPr>
              <a:t>) = 1)</a:t>
            </a:r>
          </a:p>
          <a:p>
            <a:pPr marL="91440" indent="-91440">
              <a:lnSpc>
                <a:spcPct val="114000"/>
              </a:lnSpc>
              <a:buFont typeface="Arial" panose="020B0604020202020204" pitchFamily="34" charset="0"/>
              <a:buChar char="•"/>
            </a:pPr>
            <a:r>
              <a:rPr lang="el-GR" sz="1050" dirty="0">
                <a:solidFill>
                  <a:srgbClr val="002060"/>
                </a:solidFill>
                <a:latin typeface="Times New Roman" panose="02020603050405020304" pitchFamily="18" charset="0"/>
                <a:cs typeface="Times New Roman" panose="02020603050405020304" pitchFamily="18" charset="0"/>
              </a:rPr>
              <a:t>μ</a:t>
            </a:r>
            <a:r>
              <a:rPr lang="en-US" sz="1050" dirty="0">
                <a:solidFill>
                  <a:srgbClr val="002060"/>
                </a:solidFill>
              </a:rPr>
              <a:t> is a parameter that determines the income elasticity of consumption good </a:t>
            </a:r>
            <a:r>
              <a:rPr lang="en-US" sz="1050" dirty="0" err="1">
                <a:solidFill>
                  <a:srgbClr val="002060"/>
                </a:solidFill>
              </a:rPr>
              <a:t>i</a:t>
            </a:r>
            <a:r>
              <a:rPr lang="en-US" sz="1050" dirty="0">
                <a:solidFill>
                  <a:srgbClr val="002060"/>
                </a:solidFill>
              </a:rPr>
              <a:t> </a:t>
            </a:r>
          </a:p>
          <a:p>
            <a:pPr marL="91440" indent="-91440">
              <a:lnSpc>
                <a:spcPct val="114000"/>
              </a:lnSpc>
              <a:buFont typeface="Arial" panose="020B0604020202020204" pitchFamily="34" charset="0"/>
              <a:buChar char="•"/>
            </a:pPr>
            <a:r>
              <a:rPr lang="el-GR" sz="1050" dirty="0">
                <a:solidFill>
                  <a:srgbClr val="002060"/>
                </a:solidFill>
                <a:latin typeface="Times New Roman" panose="02020603050405020304" pitchFamily="18" charset="0"/>
                <a:cs typeface="Times New Roman" panose="02020603050405020304" pitchFamily="18" charset="0"/>
              </a:rPr>
              <a:t>ε</a:t>
            </a:r>
            <a:r>
              <a:rPr lang="en-US" sz="1050" dirty="0">
                <a:solidFill>
                  <a:srgbClr val="002060"/>
                </a:solidFill>
              </a:rPr>
              <a:t> is the elasticity of substitution between the two consumption goods</a:t>
            </a:r>
          </a:p>
          <a:p>
            <a:pPr marL="91440" indent="-91440">
              <a:lnSpc>
                <a:spcPct val="114000"/>
              </a:lnSpc>
              <a:buFont typeface="Arial" panose="020B0604020202020204" pitchFamily="34" charset="0"/>
              <a:buChar char="•"/>
            </a:pPr>
            <a:r>
              <a:rPr lang="en-US" sz="1050" dirty="0">
                <a:solidFill>
                  <a:srgbClr val="002060"/>
                </a:solidFill>
              </a:rPr>
              <a:t>c(it) is the consumption of two goods, a and </a:t>
            </a:r>
            <a:r>
              <a:rPr lang="en-US" sz="1050" dirty="0" err="1">
                <a:solidFill>
                  <a:srgbClr val="002060"/>
                </a:solidFill>
              </a:rPr>
              <a:t>na</a:t>
            </a:r>
            <a:endParaRPr lang="en-US" sz="1050" dirty="0">
              <a:solidFill>
                <a:srgbClr val="002060"/>
              </a:solidFill>
            </a:endParaRPr>
          </a:p>
          <a:p>
            <a:pPr marL="91440" indent="-91440">
              <a:lnSpc>
                <a:spcPct val="114000"/>
              </a:lnSpc>
              <a:buFont typeface="Arial" panose="020B0604020202020204" pitchFamily="34" charset="0"/>
              <a:buChar char="•"/>
            </a:pPr>
            <a:r>
              <a:rPr lang="en-US" sz="1050" dirty="0">
                <a:solidFill>
                  <a:srgbClr val="002060"/>
                </a:solidFill>
              </a:rPr>
              <a:t>A is the productivity</a:t>
            </a:r>
          </a:p>
          <a:p>
            <a:pPr marL="91440" indent="-91440">
              <a:lnSpc>
                <a:spcPct val="114000"/>
              </a:lnSpc>
              <a:buFont typeface="Arial" panose="020B0604020202020204" pitchFamily="34" charset="0"/>
              <a:buChar char="•"/>
            </a:pPr>
            <a:r>
              <a:rPr lang="en-US" sz="1050" dirty="0">
                <a:solidFill>
                  <a:srgbClr val="002060"/>
                </a:solidFill>
              </a:rPr>
              <a:t>L is the employment in the corresponding industry</a:t>
            </a:r>
          </a:p>
        </p:txBody>
      </p:sp>
      <p:pic>
        <p:nvPicPr>
          <p:cNvPr id="5" name="Picture 4" descr="A screenshot of a cell phone&#10;&#10;Description automatically generated">
            <a:extLst>
              <a:ext uri="{FF2B5EF4-FFF2-40B4-BE49-F238E27FC236}">
                <a16:creationId xmlns:a16="http://schemas.microsoft.com/office/drawing/2014/main" id="{168236D4-A3FC-46F2-8784-ED2058F493C4}"/>
              </a:ext>
            </a:extLst>
          </p:cNvPr>
          <p:cNvPicPr>
            <a:picLocks noChangeAspect="1"/>
          </p:cNvPicPr>
          <p:nvPr/>
        </p:nvPicPr>
        <p:blipFill rotWithShape="1">
          <a:blip r:embed="rId2">
            <a:extLst>
              <a:ext uri="{28A0092B-C50C-407E-A947-70E740481C1C}">
                <a14:useLocalDpi xmlns:a14="http://schemas.microsoft.com/office/drawing/2010/main" val="0"/>
              </a:ext>
            </a:extLst>
          </a:blip>
          <a:srcRect l="18242" t="8677" b="58108"/>
          <a:stretch/>
        </p:blipFill>
        <p:spPr>
          <a:xfrm>
            <a:off x="298081" y="925904"/>
            <a:ext cx="4666212" cy="156972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A72D18BC-AC84-41A9-9914-804C83C182E5}"/>
              </a:ext>
            </a:extLst>
          </p:cNvPr>
          <p:cNvPicPr>
            <a:picLocks noChangeAspect="1"/>
          </p:cNvPicPr>
          <p:nvPr/>
        </p:nvPicPr>
        <p:blipFill rotWithShape="1">
          <a:blip r:embed="rId2">
            <a:extLst>
              <a:ext uri="{28A0092B-C50C-407E-A947-70E740481C1C}">
                <a14:useLocalDpi xmlns:a14="http://schemas.microsoft.com/office/drawing/2010/main" val="0"/>
              </a:ext>
            </a:extLst>
          </a:blip>
          <a:srcRect l="12952" t="51405" b="39727"/>
          <a:stretch/>
        </p:blipFill>
        <p:spPr>
          <a:xfrm>
            <a:off x="220980" y="2772623"/>
            <a:ext cx="4743313" cy="400136"/>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37C2B8C3-3198-4940-A694-1976F747554F}"/>
              </a:ext>
            </a:extLst>
          </p:cNvPr>
          <p:cNvPicPr>
            <a:picLocks noChangeAspect="1"/>
          </p:cNvPicPr>
          <p:nvPr/>
        </p:nvPicPr>
        <p:blipFill rotWithShape="1">
          <a:blip r:embed="rId2">
            <a:extLst>
              <a:ext uri="{28A0092B-C50C-407E-A947-70E740481C1C}">
                <a14:useLocalDpi xmlns:a14="http://schemas.microsoft.com/office/drawing/2010/main" val="0"/>
              </a:ext>
            </a:extLst>
          </a:blip>
          <a:srcRect l="18126" t="73011"/>
          <a:stretch/>
        </p:blipFill>
        <p:spPr>
          <a:xfrm>
            <a:off x="502920" y="3449758"/>
            <a:ext cx="4461372" cy="1217744"/>
          </a:xfrm>
          <a:prstGeom prst="rect">
            <a:avLst/>
          </a:prstGeom>
        </p:spPr>
      </p:pic>
      <p:sp>
        <p:nvSpPr>
          <p:cNvPr id="11" name="TextBox 10">
            <a:extLst>
              <a:ext uri="{FF2B5EF4-FFF2-40B4-BE49-F238E27FC236}">
                <a16:creationId xmlns:a16="http://schemas.microsoft.com/office/drawing/2014/main" id="{D78EE8AF-AA50-4C62-8417-1236E28737FE}"/>
              </a:ext>
            </a:extLst>
          </p:cNvPr>
          <p:cNvSpPr txBox="1"/>
          <p:nvPr/>
        </p:nvSpPr>
        <p:spPr>
          <a:xfrm>
            <a:off x="298081" y="678266"/>
            <a:ext cx="5253618" cy="276999"/>
          </a:xfrm>
          <a:prstGeom prst="rect">
            <a:avLst/>
          </a:prstGeom>
          <a:noFill/>
        </p:spPr>
        <p:txBody>
          <a:bodyPr wrap="none" rtlCol="0">
            <a:spAutoFit/>
          </a:bodyPr>
          <a:lstStyle/>
          <a:p>
            <a:r>
              <a:rPr lang="en-US" sz="1200" dirty="0">
                <a:solidFill>
                  <a:srgbClr val="002060"/>
                </a:solidFill>
              </a:rPr>
              <a:t>From the goods market clearing conditions, equation (2), (3), (5) and (6), we have</a:t>
            </a:r>
          </a:p>
        </p:txBody>
      </p:sp>
      <p:sp>
        <p:nvSpPr>
          <p:cNvPr id="15" name="TextBox 14">
            <a:extLst>
              <a:ext uri="{FF2B5EF4-FFF2-40B4-BE49-F238E27FC236}">
                <a16:creationId xmlns:a16="http://schemas.microsoft.com/office/drawing/2014/main" id="{904B3812-F60A-49AC-BAFA-855C004EE9B6}"/>
              </a:ext>
            </a:extLst>
          </p:cNvPr>
          <p:cNvSpPr txBox="1"/>
          <p:nvPr/>
        </p:nvSpPr>
        <p:spPr>
          <a:xfrm>
            <a:off x="298081" y="2495624"/>
            <a:ext cx="3643690" cy="276999"/>
          </a:xfrm>
          <a:prstGeom prst="rect">
            <a:avLst/>
          </a:prstGeom>
          <a:noFill/>
        </p:spPr>
        <p:txBody>
          <a:bodyPr wrap="none" rtlCol="0">
            <a:spAutoFit/>
          </a:bodyPr>
          <a:lstStyle/>
          <a:p>
            <a:r>
              <a:rPr lang="en-US" sz="1200" dirty="0">
                <a:solidFill>
                  <a:srgbClr val="002060"/>
                </a:solidFill>
              </a:rPr>
              <a:t>Hence the aggregate employment to population ratio is</a:t>
            </a:r>
          </a:p>
        </p:txBody>
      </p:sp>
      <p:sp>
        <p:nvSpPr>
          <p:cNvPr id="17" name="TextBox 16">
            <a:extLst>
              <a:ext uri="{FF2B5EF4-FFF2-40B4-BE49-F238E27FC236}">
                <a16:creationId xmlns:a16="http://schemas.microsoft.com/office/drawing/2014/main" id="{62B7983D-2D4D-4023-9A6E-10C30F76139B}"/>
              </a:ext>
            </a:extLst>
          </p:cNvPr>
          <p:cNvSpPr txBox="1"/>
          <p:nvPr/>
        </p:nvSpPr>
        <p:spPr>
          <a:xfrm>
            <a:off x="298081" y="3152001"/>
            <a:ext cx="2608599" cy="276999"/>
          </a:xfrm>
          <a:prstGeom prst="rect">
            <a:avLst/>
          </a:prstGeom>
          <a:noFill/>
        </p:spPr>
        <p:txBody>
          <a:bodyPr wrap="none" rtlCol="0">
            <a:spAutoFit/>
          </a:bodyPr>
          <a:lstStyle/>
          <a:p>
            <a:r>
              <a:rPr lang="en-US" sz="1200" dirty="0">
                <a:solidFill>
                  <a:srgbClr val="002060"/>
                </a:solidFill>
              </a:rPr>
              <a:t>And the sector employment shares are</a:t>
            </a:r>
          </a:p>
        </p:txBody>
      </p:sp>
      <p:sp>
        <p:nvSpPr>
          <p:cNvPr id="14" name="Rectangle 13">
            <a:extLst>
              <a:ext uri="{FF2B5EF4-FFF2-40B4-BE49-F238E27FC236}">
                <a16:creationId xmlns:a16="http://schemas.microsoft.com/office/drawing/2014/main" id="{8669FF1C-705D-4C9C-B7E7-E5E6BDAC23E9}"/>
              </a:ext>
            </a:extLst>
          </p:cNvPr>
          <p:cNvSpPr/>
          <p:nvPr/>
        </p:nvSpPr>
        <p:spPr>
          <a:xfrm>
            <a:off x="5986224" y="809263"/>
            <a:ext cx="5626656" cy="51464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rgbClr val="002060"/>
                </a:solidFill>
              </a:rPr>
              <a:t>The agriculture’s share of employment is affected by two factors:</a:t>
            </a:r>
          </a:p>
          <a:p>
            <a:pPr marL="457200" indent="-274320">
              <a:buFontTx/>
              <a:buChar char="-"/>
            </a:pPr>
            <a:r>
              <a:rPr lang="en-US" sz="1400" dirty="0">
                <a:solidFill>
                  <a:srgbClr val="002060"/>
                </a:solidFill>
              </a:rPr>
              <a:t>The relative productivity of agriculture A(at) / A(</a:t>
            </a:r>
            <a:r>
              <a:rPr lang="en-US" sz="1400" dirty="0" err="1">
                <a:solidFill>
                  <a:srgbClr val="002060"/>
                </a:solidFill>
              </a:rPr>
              <a:t>nat</a:t>
            </a:r>
            <a:r>
              <a:rPr lang="en-US" sz="1400" dirty="0">
                <a:solidFill>
                  <a:srgbClr val="002060"/>
                </a:solidFill>
              </a:rPr>
              <a:t>), substitution effect</a:t>
            </a:r>
          </a:p>
          <a:p>
            <a:pPr marL="457200" indent="-274320">
              <a:buFontTx/>
              <a:buChar char="-"/>
            </a:pPr>
            <a:r>
              <a:rPr lang="en-US" sz="1400" dirty="0">
                <a:solidFill>
                  <a:srgbClr val="002060"/>
                </a:solidFill>
              </a:rPr>
              <a:t>The aggregate consumption per capita Ct, income effect</a:t>
            </a:r>
          </a:p>
          <a:p>
            <a:pPr marL="285750" indent="-285750">
              <a:buFontTx/>
              <a:buChar char="-"/>
            </a:pP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The substitution effect depends on whether </a:t>
            </a:r>
            <a:r>
              <a:rPr lang="el-GR" sz="1400" dirty="0">
                <a:solidFill>
                  <a:srgbClr val="002060"/>
                </a:solidFill>
                <a:latin typeface="Times New Roman" panose="02020603050405020304" pitchFamily="18" charset="0"/>
                <a:cs typeface="Times New Roman" panose="02020603050405020304" pitchFamily="18" charset="0"/>
              </a:rPr>
              <a:t>ε</a:t>
            </a:r>
            <a:r>
              <a:rPr lang="en-US" sz="1400" dirty="0">
                <a:solidFill>
                  <a:srgbClr val="002060"/>
                </a:solidFill>
              </a:rPr>
              <a:t> is smaller or larger than one. If </a:t>
            </a:r>
            <a:r>
              <a:rPr lang="el-GR" sz="1400" u="sng" dirty="0">
                <a:solidFill>
                  <a:srgbClr val="002060"/>
                </a:solidFill>
                <a:latin typeface="Times New Roman" panose="02020603050405020304" pitchFamily="18" charset="0"/>
                <a:cs typeface="Times New Roman" panose="02020603050405020304" pitchFamily="18" charset="0"/>
              </a:rPr>
              <a:t>ε</a:t>
            </a:r>
            <a:r>
              <a:rPr lang="en-US" sz="1400" u="sng" dirty="0">
                <a:solidFill>
                  <a:srgbClr val="002060"/>
                </a:solidFill>
              </a:rPr>
              <a:t> &lt; 1</a:t>
            </a:r>
            <a:r>
              <a:rPr lang="en-US" sz="1400" dirty="0">
                <a:solidFill>
                  <a:srgbClr val="002060"/>
                </a:solidFill>
              </a:rPr>
              <a:t>, the agriculture’s share of employment is a decreasing function of the agricultural sector’s productivity and an increasing function of the non-agricultural sector’s productivity. The opposite is true if </a:t>
            </a:r>
            <a:r>
              <a:rPr lang="el-GR" sz="1400" dirty="0">
                <a:solidFill>
                  <a:srgbClr val="002060"/>
                </a:solidFill>
              </a:rPr>
              <a:t>ε</a:t>
            </a:r>
            <a:r>
              <a:rPr lang="en-US" sz="1400" dirty="0">
                <a:solidFill>
                  <a:srgbClr val="002060"/>
                </a:solidFill>
              </a:rPr>
              <a:t> &gt; 1</a:t>
            </a:r>
          </a:p>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The cyclical component of the agriculture’s share of employment is negatively correlated with the cyclical components of real labor productivities in both sectors, suggesting that the second factor, income effect, is also important for labor reallocation. If </a:t>
            </a:r>
            <a:r>
              <a:rPr lang="el-GR" sz="1400" u="sng" dirty="0">
                <a:solidFill>
                  <a:srgbClr val="002060"/>
                </a:solidFill>
                <a:latin typeface="Times New Roman" panose="02020603050405020304" pitchFamily="18" charset="0"/>
                <a:cs typeface="Times New Roman" panose="02020603050405020304" pitchFamily="18" charset="0"/>
              </a:rPr>
              <a:t>μ</a:t>
            </a:r>
            <a:r>
              <a:rPr lang="en-US" sz="1400" u="sng" dirty="0">
                <a:solidFill>
                  <a:srgbClr val="002060"/>
                </a:solidFill>
              </a:rPr>
              <a:t>(a) &lt; </a:t>
            </a:r>
            <a:r>
              <a:rPr lang="el-GR" sz="1400" u="sng" dirty="0">
                <a:solidFill>
                  <a:srgbClr val="002060"/>
                </a:solidFill>
                <a:latin typeface="Times New Roman" panose="02020603050405020304" pitchFamily="18" charset="0"/>
                <a:cs typeface="Times New Roman" panose="02020603050405020304" pitchFamily="18" charset="0"/>
              </a:rPr>
              <a:t>μ</a:t>
            </a:r>
            <a:r>
              <a:rPr lang="en-US" sz="1400" u="sng" dirty="0">
                <a:solidFill>
                  <a:srgbClr val="002060"/>
                </a:solidFill>
              </a:rPr>
              <a:t>(</a:t>
            </a:r>
            <a:r>
              <a:rPr lang="en-US" sz="1400" u="sng" dirty="0" err="1">
                <a:solidFill>
                  <a:srgbClr val="002060"/>
                </a:solidFill>
              </a:rPr>
              <a:t>na</a:t>
            </a:r>
            <a:r>
              <a:rPr lang="en-US" sz="1400" u="sng" dirty="0">
                <a:solidFill>
                  <a:srgbClr val="002060"/>
                </a:solidFill>
              </a:rPr>
              <a:t>)</a:t>
            </a:r>
            <a:r>
              <a:rPr lang="en-US" sz="1400" dirty="0">
                <a:solidFill>
                  <a:srgbClr val="002060"/>
                </a:solidFill>
              </a:rPr>
              <a:t>, then the agriculture’s share of employment is a decreasing function of the aggregate consumption. In this case, since labor productivities in both sectors have positive impact on the aggregate consumption, they both have a negative effect on the agriculture’s share of employment</a:t>
            </a:r>
          </a:p>
        </p:txBody>
      </p:sp>
      <p:sp>
        <p:nvSpPr>
          <p:cNvPr id="18" name="Rectangle: Rounded Corners 17">
            <a:extLst>
              <a:ext uri="{FF2B5EF4-FFF2-40B4-BE49-F238E27FC236}">
                <a16:creationId xmlns:a16="http://schemas.microsoft.com/office/drawing/2014/main" id="{FEC17262-CB71-46A1-9D69-6C6C1BFD5725}"/>
              </a:ext>
            </a:extLst>
          </p:cNvPr>
          <p:cNvSpPr/>
          <p:nvPr/>
        </p:nvSpPr>
        <p:spPr>
          <a:xfrm>
            <a:off x="579120" y="3425945"/>
            <a:ext cx="4385172" cy="5613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74C1A979-521D-474F-885D-7DB426983BA7}"/>
              </a:ext>
            </a:extLst>
          </p:cNvPr>
          <p:cNvCxnSpPr>
            <a:cxnSpLocks/>
            <a:stCxn id="18" idx="3"/>
            <a:endCxn id="14" idx="1"/>
          </p:cNvCxnSpPr>
          <p:nvPr/>
        </p:nvCxnSpPr>
        <p:spPr>
          <a:xfrm flipV="1">
            <a:off x="4964292" y="3382473"/>
            <a:ext cx="1021932" cy="3241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11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8AC9-7D76-4F4C-87FF-D3868007DFCD}"/>
              </a:ext>
            </a:extLst>
          </p:cNvPr>
          <p:cNvSpPr>
            <a:spLocks noGrp="1"/>
          </p:cNvSpPr>
          <p:nvPr>
            <p:ph type="title"/>
          </p:nvPr>
        </p:nvSpPr>
        <p:spPr>
          <a:xfrm>
            <a:off x="338844" y="127652"/>
            <a:ext cx="11292324" cy="588746"/>
          </a:xfrm>
        </p:spPr>
        <p:txBody>
          <a:bodyPr>
            <a:normAutofit fontScale="90000"/>
          </a:bodyPr>
          <a:lstStyle/>
          <a:p>
            <a:r>
              <a:rPr lang="en-US" dirty="0">
                <a:solidFill>
                  <a:srgbClr val="0070C0"/>
                </a:solidFill>
              </a:rPr>
              <a:t>Structural Change – Long-run Labor Reallocation</a:t>
            </a:r>
          </a:p>
        </p:txBody>
      </p:sp>
      <p:sp>
        <p:nvSpPr>
          <p:cNvPr id="16" name="Rectangle 15">
            <a:extLst>
              <a:ext uri="{FF2B5EF4-FFF2-40B4-BE49-F238E27FC236}">
                <a16:creationId xmlns:a16="http://schemas.microsoft.com/office/drawing/2014/main" id="{9CFF8B60-88FF-4397-8997-CE3FAF1586B9}"/>
              </a:ext>
            </a:extLst>
          </p:cNvPr>
          <p:cNvSpPr/>
          <p:nvPr/>
        </p:nvSpPr>
        <p:spPr>
          <a:xfrm>
            <a:off x="5985006" y="4839200"/>
            <a:ext cx="5601479" cy="1739772"/>
          </a:xfrm>
          <a:prstGeom prst="rect">
            <a:avLst/>
          </a:prstGeom>
        </p:spPr>
        <p:txBody>
          <a:bodyPr wrap="square">
            <a:spAutoFit/>
          </a:bodyPr>
          <a:lstStyle/>
          <a:p>
            <a:pPr marL="91440" indent="-91440">
              <a:lnSpc>
                <a:spcPct val="114000"/>
              </a:lnSpc>
              <a:buFont typeface="Arial" panose="020B0604020202020204" pitchFamily="34" charset="0"/>
              <a:buChar char="•"/>
            </a:pPr>
            <a:r>
              <a:rPr lang="el-GR" sz="1050" dirty="0">
                <a:solidFill>
                  <a:srgbClr val="002060"/>
                </a:solidFill>
                <a:latin typeface="Times New Roman" panose="02020603050405020304" pitchFamily="18" charset="0"/>
                <a:cs typeface="Times New Roman" panose="02020603050405020304" pitchFamily="18" charset="0"/>
              </a:rPr>
              <a:t>λ</a:t>
            </a:r>
            <a:r>
              <a:rPr lang="en-US" sz="1050" dirty="0">
                <a:solidFill>
                  <a:srgbClr val="002060"/>
                </a:solidFill>
                <a:latin typeface="StandardSymL-Slant_167"/>
              </a:rPr>
              <a:t> </a:t>
            </a:r>
            <a:r>
              <a:rPr lang="en-US" sz="1050" dirty="0">
                <a:solidFill>
                  <a:srgbClr val="002060"/>
                </a:solidFill>
                <a:latin typeface="NimbusRomNo9L-Regu"/>
              </a:rPr>
              <a:t>and </a:t>
            </a:r>
            <a:r>
              <a:rPr lang="el-GR" sz="1050" dirty="0">
                <a:solidFill>
                  <a:srgbClr val="002060"/>
                </a:solidFill>
                <a:latin typeface="Times New Roman" panose="02020603050405020304" pitchFamily="18" charset="0"/>
                <a:cs typeface="Times New Roman" panose="02020603050405020304" pitchFamily="18" charset="0"/>
              </a:rPr>
              <a:t>σ</a:t>
            </a:r>
            <a:r>
              <a:rPr lang="en-US" sz="1050" dirty="0">
                <a:solidFill>
                  <a:srgbClr val="002060"/>
                </a:solidFill>
                <a:latin typeface="StandardSymL-Slant_167"/>
              </a:rPr>
              <a:t> </a:t>
            </a:r>
            <a:r>
              <a:rPr lang="en-US" sz="1050" dirty="0">
                <a:solidFill>
                  <a:srgbClr val="002060"/>
                </a:solidFill>
                <a:latin typeface="NimbusRomNo9L-Regu"/>
              </a:rPr>
              <a:t>are both non-negative numbers representing the inverses of the elasticity of intertemporal substitution and the Frisch labor supply elasticity, respectively</a:t>
            </a:r>
          </a:p>
          <a:p>
            <a:pPr marL="91440" indent="-91440">
              <a:lnSpc>
                <a:spcPct val="114000"/>
              </a:lnSpc>
              <a:buFont typeface="Arial" panose="020B0604020202020204" pitchFamily="34" charset="0"/>
              <a:buChar char="•"/>
            </a:pPr>
            <a:r>
              <a:rPr lang="en-US" sz="1050" dirty="0" err="1">
                <a:solidFill>
                  <a:srgbClr val="002060"/>
                </a:solidFill>
              </a:rPr>
              <a:t>Bt</a:t>
            </a:r>
            <a:r>
              <a:rPr lang="en-US" sz="1050" dirty="0">
                <a:solidFill>
                  <a:srgbClr val="002060"/>
                </a:solidFill>
              </a:rPr>
              <a:t> &gt; 0 is a time-varying labor supply parameter that is used to capture the demographic factors</a:t>
            </a:r>
          </a:p>
          <a:p>
            <a:pPr marL="91440" indent="-91440">
              <a:lnSpc>
                <a:spcPct val="114000"/>
              </a:lnSpc>
              <a:buFont typeface="Arial" panose="020B0604020202020204" pitchFamily="34" charset="0"/>
              <a:buChar char="•"/>
            </a:pPr>
            <a:r>
              <a:rPr lang="el-GR" sz="1050" dirty="0">
                <a:solidFill>
                  <a:srgbClr val="002060"/>
                </a:solidFill>
                <a:latin typeface="Times New Roman" panose="02020603050405020304" pitchFamily="18" charset="0"/>
                <a:cs typeface="Times New Roman" panose="02020603050405020304" pitchFamily="18" charset="0"/>
              </a:rPr>
              <a:t>φ</a:t>
            </a:r>
            <a:r>
              <a:rPr lang="en-US" sz="1050" dirty="0">
                <a:solidFill>
                  <a:srgbClr val="002060"/>
                </a:solidFill>
              </a:rPr>
              <a:t> represents the household’s preference weight on consumption good in sector </a:t>
            </a:r>
            <a:r>
              <a:rPr lang="en-US" sz="1050" dirty="0" err="1">
                <a:solidFill>
                  <a:srgbClr val="002060"/>
                </a:solidFill>
              </a:rPr>
              <a:t>i</a:t>
            </a:r>
            <a:r>
              <a:rPr lang="en-US" sz="1050" dirty="0">
                <a:solidFill>
                  <a:srgbClr val="002060"/>
                </a:solidFill>
              </a:rPr>
              <a:t> (</a:t>
            </a:r>
            <a:r>
              <a:rPr lang="el-GR" sz="1050" dirty="0">
                <a:solidFill>
                  <a:srgbClr val="002060"/>
                </a:solidFill>
                <a:latin typeface="Times New Roman" panose="02020603050405020304" pitchFamily="18" charset="0"/>
                <a:cs typeface="Times New Roman" panose="02020603050405020304" pitchFamily="18" charset="0"/>
              </a:rPr>
              <a:t>φ</a:t>
            </a:r>
            <a:r>
              <a:rPr lang="en-US" sz="1050" dirty="0">
                <a:solidFill>
                  <a:srgbClr val="002060"/>
                </a:solidFill>
              </a:rPr>
              <a:t>(a)+</a:t>
            </a:r>
            <a:r>
              <a:rPr lang="el-GR" sz="1050" dirty="0">
                <a:solidFill>
                  <a:srgbClr val="002060"/>
                </a:solidFill>
                <a:latin typeface="Times New Roman" panose="02020603050405020304" pitchFamily="18" charset="0"/>
                <a:cs typeface="Times New Roman" panose="02020603050405020304" pitchFamily="18" charset="0"/>
              </a:rPr>
              <a:t> φ</a:t>
            </a:r>
            <a:r>
              <a:rPr lang="en-US" sz="1050" dirty="0">
                <a:solidFill>
                  <a:srgbClr val="002060"/>
                </a:solidFill>
              </a:rPr>
              <a:t>(</a:t>
            </a:r>
            <a:r>
              <a:rPr lang="en-US" sz="1050" dirty="0" err="1">
                <a:solidFill>
                  <a:srgbClr val="002060"/>
                </a:solidFill>
              </a:rPr>
              <a:t>na</a:t>
            </a:r>
            <a:r>
              <a:rPr lang="en-US" sz="1050" dirty="0">
                <a:solidFill>
                  <a:srgbClr val="002060"/>
                </a:solidFill>
              </a:rPr>
              <a:t>) = 1)</a:t>
            </a:r>
          </a:p>
          <a:p>
            <a:pPr marL="91440" indent="-91440">
              <a:lnSpc>
                <a:spcPct val="114000"/>
              </a:lnSpc>
              <a:buFont typeface="Arial" panose="020B0604020202020204" pitchFamily="34" charset="0"/>
              <a:buChar char="•"/>
            </a:pPr>
            <a:r>
              <a:rPr lang="el-GR" sz="1050" dirty="0">
                <a:solidFill>
                  <a:srgbClr val="002060"/>
                </a:solidFill>
                <a:latin typeface="Times New Roman" panose="02020603050405020304" pitchFamily="18" charset="0"/>
                <a:cs typeface="Times New Roman" panose="02020603050405020304" pitchFamily="18" charset="0"/>
              </a:rPr>
              <a:t>μ</a:t>
            </a:r>
            <a:r>
              <a:rPr lang="en-US" sz="1050" dirty="0">
                <a:solidFill>
                  <a:srgbClr val="002060"/>
                </a:solidFill>
              </a:rPr>
              <a:t> is a parameter that determines the income elasticity of consumption good </a:t>
            </a:r>
            <a:r>
              <a:rPr lang="en-US" sz="1050" dirty="0" err="1">
                <a:solidFill>
                  <a:srgbClr val="002060"/>
                </a:solidFill>
              </a:rPr>
              <a:t>i</a:t>
            </a:r>
            <a:r>
              <a:rPr lang="en-US" sz="1050" dirty="0">
                <a:solidFill>
                  <a:srgbClr val="002060"/>
                </a:solidFill>
              </a:rPr>
              <a:t> </a:t>
            </a:r>
          </a:p>
          <a:p>
            <a:pPr marL="91440" indent="-91440">
              <a:lnSpc>
                <a:spcPct val="114000"/>
              </a:lnSpc>
              <a:buFont typeface="Arial" panose="020B0604020202020204" pitchFamily="34" charset="0"/>
              <a:buChar char="•"/>
            </a:pPr>
            <a:r>
              <a:rPr lang="el-GR" sz="1050" dirty="0">
                <a:solidFill>
                  <a:srgbClr val="002060"/>
                </a:solidFill>
                <a:latin typeface="Times New Roman" panose="02020603050405020304" pitchFamily="18" charset="0"/>
                <a:cs typeface="Times New Roman" panose="02020603050405020304" pitchFamily="18" charset="0"/>
              </a:rPr>
              <a:t>ε</a:t>
            </a:r>
            <a:r>
              <a:rPr lang="en-US" sz="1050" dirty="0">
                <a:solidFill>
                  <a:srgbClr val="002060"/>
                </a:solidFill>
              </a:rPr>
              <a:t> is the elasticity of substitution between the two consumption goods</a:t>
            </a:r>
          </a:p>
          <a:p>
            <a:pPr marL="91440" indent="-91440">
              <a:lnSpc>
                <a:spcPct val="114000"/>
              </a:lnSpc>
              <a:buFont typeface="Arial" panose="020B0604020202020204" pitchFamily="34" charset="0"/>
              <a:buChar char="•"/>
            </a:pPr>
            <a:r>
              <a:rPr lang="en-US" sz="1050" dirty="0">
                <a:solidFill>
                  <a:srgbClr val="002060"/>
                </a:solidFill>
              </a:rPr>
              <a:t>c(it) is the consumption of two goods, a and </a:t>
            </a:r>
            <a:r>
              <a:rPr lang="en-US" sz="1050" dirty="0" err="1">
                <a:solidFill>
                  <a:srgbClr val="002060"/>
                </a:solidFill>
              </a:rPr>
              <a:t>na</a:t>
            </a:r>
            <a:endParaRPr lang="en-US" sz="1050" dirty="0">
              <a:solidFill>
                <a:srgbClr val="002060"/>
              </a:solidFill>
            </a:endParaRPr>
          </a:p>
          <a:p>
            <a:pPr marL="91440" indent="-91440">
              <a:lnSpc>
                <a:spcPct val="114000"/>
              </a:lnSpc>
              <a:buFont typeface="Arial" panose="020B0604020202020204" pitchFamily="34" charset="0"/>
              <a:buChar char="•"/>
            </a:pPr>
            <a:r>
              <a:rPr lang="en-US" sz="1050" dirty="0">
                <a:solidFill>
                  <a:srgbClr val="002060"/>
                </a:solidFill>
              </a:rPr>
              <a:t>A is the productivity</a:t>
            </a:r>
          </a:p>
          <a:p>
            <a:pPr marL="91440" indent="-91440">
              <a:lnSpc>
                <a:spcPct val="114000"/>
              </a:lnSpc>
              <a:buFont typeface="Arial" panose="020B0604020202020204" pitchFamily="34" charset="0"/>
              <a:buChar char="•"/>
            </a:pPr>
            <a:r>
              <a:rPr lang="en-US" sz="1050" dirty="0">
                <a:solidFill>
                  <a:srgbClr val="002060"/>
                </a:solidFill>
              </a:rPr>
              <a:t>L is the employment in the corresponding industry</a:t>
            </a:r>
          </a:p>
        </p:txBody>
      </p:sp>
      <p:pic>
        <p:nvPicPr>
          <p:cNvPr id="4" name="Picture 3" descr="A close up of a map&#10;&#10;Description automatically generated">
            <a:extLst>
              <a:ext uri="{FF2B5EF4-FFF2-40B4-BE49-F238E27FC236}">
                <a16:creationId xmlns:a16="http://schemas.microsoft.com/office/drawing/2014/main" id="{39050F94-B4BC-E04A-8AB4-34BC2F643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018800"/>
            <a:ext cx="5757156" cy="2628545"/>
          </a:xfrm>
          <a:prstGeom prst="rect">
            <a:avLst/>
          </a:prstGeom>
        </p:spPr>
      </p:pic>
      <p:sp>
        <p:nvSpPr>
          <p:cNvPr id="6" name="Rectangle 5">
            <a:extLst>
              <a:ext uri="{FF2B5EF4-FFF2-40B4-BE49-F238E27FC236}">
                <a16:creationId xmlns:a16="http://schemas.microsoft.com/office/drawing/2014/main" id="{FB26A6C4-C421-C644-8FA0-C533E929FC5B}"/>
              </a:ext>
            </a:extLst>
          </p:cNvPr>
          <p:cNvSpPr/>
          <p:nvPr/>
        </p:nvSpPr>
        <p:spPr>
          <a:xfrm>
            <a:off x="338844" y="716398"/>
            <a:ext cx="10755876" cy="830997"/>
          </a:xfrm>
          <a:prstGeom prst="rect">
            <a:avLst/>
          </a:prstGeom>
        </p:spPr>
        <p:txBody>
          <a:bodyPr wrap="square">
            <a:spAutoFit/>
          </a:bodyPr>
          <a:lstStyle/>
          <a:p>
            <a:r>
              <a:rPr lang="en-US" sz="1200" dirty="0">
                <a:solidFill>
                  <a:srgbClr val="002060"/>
                </a:solidFill>
              </a:rPr>
              <a:t>Since the agriculture’s share of employment is invariant with respect to the scale of the two income elasticity parameters , µa and µ</a:t>
            </a:r>
            <a:r>
              <a:rPr lang="en-US" sz="1200" dirty="0" err="1">
                <a:solidFill>
                  <a:srgbClr val="002060"/>
                </a:solidFill>
              </a:rPr>
              <a:t>na</a:t>
            </a:r>
            <a:r>
              <a:rPr lang="en-US" sz="1200" dirty="0">
                <a:solidFill>
                  <a:srgbClr val="002060"/>
                </a:solidFill>
              </a:rPr>
              <a:t>, we normalize the scale of the two parameters by setting µ(</a:t>
            </a:r>
            <a:r>
              <a:rPr lang="en-US" sz="1200" dirty="0" err="1">
                <a:solidFill>
                  <a:srgbClr val="002060"/>
                </a:solidFill>
              </a:rPr>
              <a:t>na</a:t>
            </a:r>
            <a:r>
              <a:rPr lang="en-US" sz="1200" dirty="0">
                <a:solidFill>
                  <a:srgbClr val="002060"/>
                </a:solidFill>
              </a:rPr>
              <a:t>) to 1.</a:t>
            </a:r>
          </a:p>
          <a:p>
            <a:endParaRPr lang="en-US" sz="1200" dirty="0">
              <a:solidFill>
                <a:srgbClr val="002060"/>
              </a:solidFill>
            </a:endParaRPr>
          </a:p>
          <a:p>
            <a:r>
              <a:rPr lang="en-US" sz="1200" dirty="0">
                <a:solidFill>
                  <a:srgbClr val="002060"/>
                </a:solidFill>
              </a:rPr>
              <a:t>Next, all we need is to calibrate, </a:t>
            </a:r>
            <a:r>
              <a:rPr lang="el-GR" sz="1200" dirty="0">
                <a:solidFill>
                  <a:srgbClr val="002060"/>
                </a:solidFill>
                <a:latin typeface="Times New Roman" panose="02020603050405020304" pitchFamily="18" charset="0"/>
                <a:cs typeface="Times New Roman" panose="02020603050405020304" pitchFamily="18" charset="0"/>
              </a:rPr>
              <a:t>φ</a:t>
            </a:r>
            <a:r>
              <a:rPr lang="en-US" sz="1200" dirty="0">
                <a:solidFill>
                  <a:srgbClr val="002060"/>
                </a:solidFill>
                <a:latin typeface="Times New Roman" panose="02020603050405020304" pitchFamily="18" charset="0"/>
                <a:cs typeface="Times New Roman" panose="02020603050405020304" pitchFamily="18" charset="0"/>
              </a:rPr>
              <a:t>, </a:t>
            </a:r>
            <a:r>
              <a:rPr lang="el-GR" sz="1200" dirty="0">
                <a:solidFill>
                  <a:srgbClr val="002060"/>
                </a:solidFill>
                <a:latin typeface="Times New Roman" panose="02020603050405020304" pitchFamily="18" charset="0"/>
                <a:cs typeface="Times New Roman" panose="02020603050405020304" pitchFamily="18" charset="0"/>
              </a:rPr>
              <a:t>ε</a:t>
            </a:r>
            <a:r>
              <a:rPr lang="en-US" sz="1200" dirty="0">
                <a:solidFill>
                  <a:srgbClr val="002060"/>
                </a:solidFill>
                <a:latin typeface="Times New Roman" panose="02020603050405020304" pitchFamily="18" charset="0"/>
                <a:cs typeface="Times New Roman" panose="02020603050405020304" pitchFamily="18" charset="0"/>
              </a:rPr>
              <a:t> and </a:t>
            </a:r>
            <a:r>
              <a:rPr lang="el-GR" sz="1200" dirty="0">
                <a:solidFill>
                  <a:srgbClr val="002060"/>
                </a:solidFill>
                <a:latin typeface="Times New Roman" panose="02020603050405020304" pitchFamily="18" charset="0"/>
                <a:cs typeface="Times New Roman" panose="02020603050405020304" pitchFamily="18" charset="0"/>
              </a:rPr>
              <a:t>μ</a:t>
            </a:r>
            <a:endParaRPr lang="en-US" sz="1200" dirty="0">
              <a:solidFill>
                <a:srgbClr val="002060"/>
              </a:solidFill>
            </a:endParaRPr>
          </a:p>
        </p:txBody>
      </p:sp>
      <p:pic>
        <p:nvPicPr>
          <p:cNvPr id="8" name="Picture 7" descr="A screenshot of a cell phone&#10;&#10;Description automatically generated">
            <a:extLst>
              <a:ext uri="{FF2B5EF4-FFF2-40B4-BE49-F238E27FC236}">
                <a16:creationId xmlns:a16="http://schemas.microsoft.com/office/drawing/2014/main" id="{BA0305A2-C9D1-0540-AF1F-33D1C50D2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44" y="1849238"/>
            <a:ext cx="5054692" cy="4168902"/>
          </a:xfrm>
          <a:prstGeom prst="rect">
            <a:avLst/>
          </a:prstGeom>
        </p:spPr>
      </p:pic>
      <p:sp>
        <p:nvSpPr>
          <p:cNvPr id="10" name="Rounded Rectangle 9">
            <a:extLst>
              <a:ext uri="{FF2B5EF4-FFF2-40B4-BE49-F238E27FC236}">
                <a16:creationId xmlns:a16="http://schemas.microsoft.com/office/drawing/2014/main" id="{A11A715B-E9D7-0949-82CB-6F276643C28D}"/>
              </a:ext>
            </a:extLst>
          </p:cNvPr>
          <p:cNvSpPr/>
          <p:nvPr/>
        </p:nvSpPr>
        <p:spPr>
          <a:xfrm>
            <a:off x="6020433" y="1269338"/>
            <a:ext cx="5908290" cy="588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Results for China: </a:t>
            </a:r>
            <a:r>
              <a:rPr lang="el-GR" dirty="0" err="1"/>
              <a:t>ϕ</a:t>
            </a:r>
            <a:r>
              <a:rPr lang="en-US" dirty="0"/>
              <a:t>a = 0.3605, </a:t>
            </a:r>
            <a:r>
              <a:rPr lang="el-GR" dirty="0"/>
              <a:t>ε = 0.4754, </a:t>
            </a:r>
            <a:r>
              <a:rPr lang="en-US" dirty="0"/>
              <a:t>and µa = 0.1970</a:t>
            </a:r>
          </a:p>
          <a:p>
            <a:pPr algn="ctr"/>
            <a:r>
              <a:rPr lang="en-US" dirty="0"/>
              <a:t>Results for the US: </a:t>
            </a:r>
            <a:r>
              <a:rPr lang="el-GR" dirty="0" err="1"/>
              <a:t>ϕ</a:t>
            </a:r>
            <a:r>
              <a:rPr lang="en-US" dirty="0"/>
              <a:t>a = 0.0772, </a:t>
            </a:r>
            <a:r>
              <a:rPr lang="el-GR" dirty="0"/>
              <a:t>ε = 0.4754, </a:t>
            </a:r>
            <a:r>
              <a:rPr lang="en-US" dirty="0"/>
              <a:t>and µa = 0.1970</a:t>
            </a:r>
          </a:p>
        </p:txBody>
      </p:sp>
    </p:spTree>
    <p:extLst>
      <p:ext uri="{BB962C8B-B14F-4D97-AF65-F5344CB8AC3E}">
        <p14:creationId xmlns:p14="http://schemas.microsoft.com/office/powerpoint/2010/main" val="1936506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1605</Words>
  <Application>Microsoft Macintosh PowerPoint</Application>
  <PresentationFormat>Widescreen</PresentationFormat>
  <Paragraphs>126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NimbusRomNo9L-Regu</vt:lpstr>
      <vt:lpstr>StandardSymL-Slant_167</vt:lpstr>
      <vt:lpstr>Arial</vt:lpstr>
      <vt:lpstr>Calibri</vt:lpstr>
      <vt:lpstr>Calibri Light</vt:lpstr>
      <vt:lpstr>Times New Roman</vt:lpstr>
      <vt:lpstr>Office Theme</vt:lpstr>
      <vt:lpstr>Structural Change and Aggregate Employment Fluctuations in China and the US</vt:lpstr>
      <vt:lpstr>Observation</vt:lpstr>
      <vt:lpstr>Facts</vt:lpstr>
      <vt:lpstr>Employment Fluctuation – Aggregate Level</vt:lpstr>
      <vt:lpstr>Employment Fluctuation – Industry Level</vt:lpstr>
      <vt:lpstr>The Model</vt:lpstr>
      <vt:lpstr>The Model</vt:lpstr>
      <vt:lpstr>The Model</vt:lpstr>
      <vt:lpstr>Structural Change – Long-run Labor Reallocation</vt:lpstr>
      <vt:lpstr>Short-run Labor Reallocation and Aggregate Employment Fluctuations</vt:lpstr>
      <vt:lpstr>Results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Change and Aggregate Employment Fluctuations in China and the US</dc:title>
  <dc:creator>Chen, Wesley</dc:creator>
  <cp:lastModifiedBy>Chen, Wesley</cp:lastModifiedBy>
  <cp:revision>23</cp:revision>
  <dcterms:created xsi:type="dcterms:W3CDTF">2019-10-03T07:19:44Z</dcterms:created>
  <dcterms:modified xsi:type="dcterms:W3CDTF">2019-10-03T20:28:34Z</dcterms:modified>
</cp:coreProperties>
</file>